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0b91b9054_3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0b91b9054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0b91b9054_3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0b91b9054_3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0b91b9054_3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0b91b9054_3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f75b08f1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f75b08f1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aff85d64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aff85d64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09c082d5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09c082d5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09c082d5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09c082d5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09c082d5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09c082d5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09c082d5c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09c082d5c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f75b08f1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f75b08f1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09c082d5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09c082d5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f75b08f1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f75b08f1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Can be expressed by a person, an organization (UCB), a country (Turkey) etc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e9af4549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e9af4549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09c082d5c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09c082d5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09c082d5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09c082d5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09c082d5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09c082d5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aff85d64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aff85d64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f75b08f1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0f75b08f1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f75b08f19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0f75b08f19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9c082d5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9c082d5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09c082d5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09c082d5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6d9f57db2_7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6d9f57db2_7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b="1" i="1" lang="en-GB" sz="1400">
                <a:solidFill>
                  <a:srgbClr val="595959"/>
                </a:solidFill>
              </a:rPr>
              <a:t>conref-ita, e-fra, nlpcc, r-ita, sardistance and xstance-fr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f75b08f19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f75b08f19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09c082d5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09c082d5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b="1" i="1" lang="en-GB" sz="1400">
                <a:solidFill>
                  <a:srgbClr val="595959"/>
                </a:solidFill>
              </a:rPr>
              <a:t>conref-ita, e-fra, nlpcc, r-ita, sardistance and xstance-fr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09c082d5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109c082d5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b="1" i="1" lang="en-GB" sz="1400">
                <a:solidFill>
                  <a:srgbClr val="595959"/>
                </a:solidFill>
              </a:rPr>
              <a:t>conref-ita, e-fra, nlpcc, r-ita, sardistance and xstance-fr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09c082d5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109c082d5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b="1" i="1" lang="en-GB" sz="1400">
                <a:solidFill>
                  <a:srgbClr val="595959"/>
                </a:solidFill>
              </a:rPr>
              <a:t>conref-ita, e-fra, nlpcc, r-ita, sardistance and xstance-fr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0f75b08f19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0f75b08f19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10b91b9054_3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10b91b9054_3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0b91b9054_3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10b91b9054_3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10b91b9054_3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10b91b9054_3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0f75b08f19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0f75b08f19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f75b08f1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0f75b08f1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0f75b08f19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0f75b08f19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09c082d5c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09c082d5c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09c082d5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09c082d5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f75b08f1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f75b08f1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09c082d5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09c082d5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09c082d5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09c082d5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109c082d5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109c082d5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f75b08f19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0f75b08f19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0f75b08f1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0f75b08f1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f6d9f57db2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f6d9f57db2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baff85d64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baff85d64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109c082d5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109c082d5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09c082d5c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09c082d5c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109c082d5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109c082d5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09c082d5c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09c082d5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109c082d5c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109c082d5c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10b91b9054_3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10b91b9054_3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d1dced84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d1dced84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d1dced84f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d1dced84f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aff85d64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aff85d64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e9af4549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e9af4549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0b91b9054_3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0b91b9054_3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0b91b9054_3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0b91b9054_3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0" name="Google Shape;60;p11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61" name="Google Shape;61;p11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1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5" name="Google Shape;65;p12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66" name="Google Shape;66;p12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2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21" name="Google Shape;21;p4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" name="Google Shape;28;p5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29" name="Google Shape;29;p5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5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4" name="Google Shape;34;p6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35" name="Google Shape;35;p6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6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1" name="Google Shape;41;p7"/>
          <p:cNvGrpSpPr/>
          <p:nvPr/>
        </p:nvGrpSpPr>
        <p:grpSpPr>
          <a:xfrm>
            <a:off x="72000" y="4705200"/>
            <a:ext cx="1384389" cy="270000"/>
            <a:chOff x="601275" y="3240700"/>
            <a:chExt cx="5539772" cy="1080000"/>
          </a:xfrm>
        </p:grpSpPr>
        <p:pic>
          <p:nvPicPr>
            <p:cNvPr id="42" name="Google Shape;42;p7"/>
            <p:cNvPicPr preferRelativeResize="0"/>
            <p:nvPr/>
          </p:nvPicPr>
          <p:blipFill rotWithShape="1">
            <a:blip r:embed="rId2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7"/>
            <p:cNvPicPr preferRelativeResize="0"/>
            <p:nvPr/>
          </p:nvPicPr>
          <p:blipFill rotWithShape="1">
            <a:blip r:embed="rId3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hyperlink" Target="https://expressanalytics.com/blog/social-media-sentiment-analysis/" TargetMode="External"/><Relationship Id="rId10" Type="http://schemas.openxmlformats.org/officeDocument/2006/relationships/image" Target="../media/image12.png"/><Relationship Id="rId9" Type="http://schemas.openxmlformats.org/officeDocument/2006/relationships/image" Target="../media/image15.png"/><Relationship Id="rId5" Type="http://schemas.openxmlformats.org/officeDocument/2006/relationships/hyperlink" Target="https://www.opend.org/en/dissertation/full/computer-assisted-understanding-of-stance-in-social-media-formalizations-data-creation-and-prediction-models" TargetMode="External"/><Relationship Id="rId6" Type="http://schemas.openxmlformats.org/officeDocument/2006/relationships/hyperlink" Target="https://www.opend.org/en/dissertation/full/computer-assisted-understanding-of-stance-in-social-media-formalizations-data-creation-and-prediction-models" TargetMode="External"/><Relationship Id="rId7" Type="http://schemas.openxmlformats.org/officeDocument/2006/relationships/hyperlink" Target="https://www.opend.org/en/dissertation/full/computer-assisted-understanding-of-stance-in-social-media-formalizations-data-creation-and-prediction-models" TargetMode="External"/><Relationship Id="rId8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hyperlink" Target="http://www.timoschick.com/explanatory%20notes/2020/10/23/pattern-exploiting-training.html" TargetMode="External"/><Relationship Id="rId5" Type="http://schemas.openxmlformats.org/officeDocument/2006/relationships/hyperlink" Target="https://aclanthology.org/2021.eacl-main.20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hyperlink" Target="http://www.timoschick.com/explanatory%20notes/2020/10/23/pattern-exploiting-training.html" TargetMode="External"/><Relationship Id="rId5" Type="http://schemas.openxmlformats.org/officeDocument/2006/relationships/hyperlink" Target="https://aclanthology.org/2021.eacl-main.20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hyperlink" Target="http://www.timoschick.com/explanatory%20notes/2020/10/23/pattern-exploiting-training.html" TargetMode="External"/><Relationship Id="rId5" Type="http://schemas.openxmlformats.org/officeDocument/2006/relationships/hyperlink" Target="https://aclanthology.org/2021.eacl-main.20.pdf" TargetMode="External"/><Relationship Id="rId6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hyperlink" Target="http://www.timoschick.com/explanatory%20notes/2020/10/23/pattern-exploiting-training.html" TargetMode="External"/><Relationship Id="rId5" Type="http://schemas.openxmlformats.org/officeDocument/2006/relationships/hyperlink" Target="https://aclanthology.org/2021.eacl-main.20.pdf" TargetMode="External"/><Relationship Id="rId6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timoschick.com/explanatory%20notes/2020/10/23/pattern-exploiting-training.html" TargetMode="External"/><Relationship Id="rId4" Type="http://schemas.openxmlformats.org/officeDocument/2006/relationships/hyperlink" Target="https://aclanthology.org/2021.eacl-main.20.pdf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timoschick.com/explanatory%20notes/2020/10/23/pattern-exploiting-training.html" TargetMode="External"/><Relationship Id="rId4" Type="http://schemas.openxmlformats.org/officeDocument/2006/relationships/hyperlink" Target="https://aclanthology.org/2021.eacl-main.20.pdf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1" Type="http://schemas.openxmlformats.org/officeDocument/2006/relationships/image" Target="../media/image24.png"/><Relationship Id="rId10" Type="http://schemas.openxmlformats.org/officeDocument/2006/relationships/image" Target="../media/image19.png"/><Relationship Id="rId12" Type="http://schemas.openxmlformats.org/officeDocument/2006/relationships/image" Target="../media/image49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7.png"/><Relationship Id="rId13" Type="http://schemas.openxmlformats.org/officeDocument/2006/relationships/image" Target="../media/image44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5" Type="http://schemas.openxmlformats.org/officeDocument/2006/relationships/image" Target="../media/image34.png"/><Relationship Id="rId14" Type="http://schemas.openxmlformats.org/officeDocument/2006/relationships/image" Target="../media/image11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github.com/checkstep/senti-stance" TargetMode="External"/><Relationship Id="rId4" Type="http://schemas.openxmlformats.org/officeDocument/2006/relationships/hyperlink" Target="mailto:momchil@checkstep.com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arxiv.org/abs/2109.06050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6.png"/><Relationship Id="rId13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0.png"/><Relationship Id="rId4" Type="http://schemas.openxmlformats.org/officeDocument/2006/relationships/image" Target="../media/image42.png"/><Relationship Id="rId9" Type="http://schemas.openxmlformats.org/officeDocument/2006/relationships/image" Target="../media/image7.png"/><Relationship Id="rId15" Type="http://schemas.openxmlformats.org/officeDocument/2006/relationships/image" Target="../media/image24.png"/><Relationship Id="rId14" Type="http://schemas.openxmlformats.org/officeDocument/2006/relationships/image" Target="../media/image19.png"/><Relationship Id="rId17" Type="http://schemas.openxmlformats.org/officeDocument/2006/relationships/image" Target="../media/image45.png"/><Relationship Id="rId16" Type="http://schemas.openxmlformats.org/officeDocument/2006/relationships/image" Target="../media/image49.png"/><Relationship Id="rId5" Type="http://schemas.openxmlformats.org/officeDocument/2006/relationships/image" Target="../media/image41.png"/><Relationship Id="rId6" Type="http://schemas.openxmlformats.org/officeDocument/2006/relationships/image" Target="../media/image39.png"/><Relationship Id="rId7" Type="http://schemas.openxmlformats.org/officeDocument/2006/relationships/image" Target="../media/image25.png"/><Relationship Id="rId8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7.png"/><Relationship Id="rId13" Type="http://schemas.openxmlformats.org/officeDocument/2006/relationships/image" Target="../media/image44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5" Type="http://schemas.openxmlformats.org/officeDocument/2006/relationships/image" Target="../media/image34.png"/><Relationship Id="rId14" Type="http://schemas.openxmlformats.org/officeDocument/2006/relationships/image" Target="../media/image11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311700" y="677500"/>
            <a:ext cx="8520600" cy="17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Verdana"/>
                <a:ea typeface="Verdana"/>
                <a:cs typeface="Verdana"/>
                <a:sym typeface="Verdana"/>
              </a:rPr>
              <a:t>Few-Shot Cross-Lingual Stance Detection with Sentiment-Based Pre-Training 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11700" y="2432175"/>
            <a:ext cx="8520600" cy="14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Momchil Hardalov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1,2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Arnav Arora,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1,3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Preslav Nakov,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1,4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Isabelle Augenstein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1,3</a:t>
            </a:r>
            <a:endParaRPr sz="2718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900"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GB" sz="2500">
                <a:latin typeface="Verdana"/>
                <a:ea typeface="Verdana"/>
                <a:cs typeface="Verdana"/>
                <a:sym typeface="Verdana"/>
              </a:rPr>
              <a:t>Checkstep Research</a:t>
            </a:r>
            <a:br>
              <a:rPr lang="en-GB" sz="2500"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Sofia University "St. Kliment Ohridski"</a:t>
            </a:r>
            <a:b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University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 of Copenhagen </a:t>
            </a:r>
            <a:b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Qatar Computing Research Institute, HBKU</a:t>
            </a:r>
            <a:endParaRPr sz="2500"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b="4288" l="0" r="0" t="18988"/>
          <a:stretch/>
        </p:blipFill>
        <p:spPr>
          <a:xfrm>
            <a:off x="56075" y="25800"/>
            <a:ext cx="2206537" cy="7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787" y="25800"/>
            <a:ext cx="2022426" cy="7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5124" y="25800"/>
            <a:ext cx="2106946" cy="7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idx="1" type="subTitle"/>
          </p:nvPr>
        </p:nvSpPr>
        <p:spPr>
          <a:xfrm>
            <a:off x="495275" y="3971475"/>
            <a:ext cx="85206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i="1" lang="en-GB" sz="970">
                <a:latin typeface="Verdana"/>
                <a:ea typeface="Verdana"/>
                <a:cs typeface="Verdana"/>
                <a:sym typeface="Verdana"/>
              </a:rPr>
              <a:t>The Thirty-Sixth AAAI Conference on Artificial Intelligence (AAAI 2022)</a:t>
            </a:r>
            <a:endParaRPr i="1" sz="97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i="1" sz="97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8" name="Google Shape;78;p13"/>
          <p:cNvGrpSpPr/>
          <p:nvPr/>
        </p:nvGrpSpPr>
        <p:grpSpPr>
          <a:xfrm>
            <a:off x="2872952" y="4405965"/>
            <a:ext cx="3398096" cy="662364"/>
            <a:chOff x="601275" y="3240700"/>
            <a:chExt cx="5539772" cy="1080000"/>
          </a:xfrm>
        </p:grpSpPr>
        <p:pic>
          <p:nvPicPr>
            <p:cNvPr id="79" name="Google Shape;79;p13"/>
            <p:cNvPicPr preferRelativeResize="0"/>
            <p:nvPr/>
          </p:nvPicPr>
          <p:blipFill rotWithShape="1">
            <a:blip r:embed="rId6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/>
            <p:cNvPicPr preferRelativeResize="0"/>
            <p:nvPr/>
          </p:nvPicPr>
          <p:blipFill rotWithShape="1">
            <a:blip r:embed="rId7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Largest study</a:t>
            </a:r>
            <a:r>
              <a:rPr lang="en-GB"/>
              <a:t> of cross-lingual stance detection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Covering </a:t>
            </a:r>
            <a:r>
              <a:rPr b="1" lang="en-GB"/>
              <a:t>15 datasets</a:t>
            </a:r>
            <a:r>
              <a:rPr lang="en-GB"/>
              <a:t> in </a:t>
            </a:r>
            <a:r>
              <a:rPr b="1" lang="en-GB"/>
              <a:t>12 diverse languages</a:t>
            </a:r>
            <a:r>
              <a:rPr lang="en-GB"/>
              <a:t> from 6 language families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Exploring</a:t>
            </a:r>
            <a:r>
              <a:rPr lang="en-GB"/>
              <a:t> </a:t>
            </a:r>
            <a:r>
              <a:rPr lang="en-GB"/>
              <a:t>pattern-exploiting training (PET) </a:t>
            </a:r>
            <a:r>
              <a:rPr lang="en-GB"/>
              <a:t>for cross-lingual learning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Both in a few-shot and in a full-resource setting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Novel </a:t>
            </a:r>
            <a:r>
              <a:rPr b="1" lang="en-GB"/>
              <a:t>label encoding</a:t>
            </a:r>
            <a:r>
              <a:rPr lang="en-GB"/>
              <a:t> mechanism 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Eliminates the need for verbalisation in PET (single-token labels)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Novel semi-supervised approach to produce </a:t>
            </a:r>
            <a:r>
              <a:rPr b="1" lang="en-GB"/>
              <a:t>automatically labelled instances</a:t>
            </a:r>
            <a:r>
              <a:rPr lang="en-GB"/>
              <a:t> 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Based on a pre-trained model for sentiment analysis</a:t>
            </a:r>
            <a:endParaRPr/>
          </a:p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Largest study</a:t>
            </a:r>
            <a:r>
              <a:rPr lang="en-GB"/>
              <a:t> of cross-lingual stance detection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Covering </a:t>
            </a:r>
            <a:r>
              <a:rPr b="1" lang="en-GB"/>
              <a:t>15 datasets</a:t>
            </a:r>
            <a:r>
              <a:rPr lang="en-GB"/>
              <a:t> in </a:t>
            </a:r>
            <a:r>
              <a:rPr b="1" lang="en-GB"/>
              <a:t>12 diverse languages</a:t>
            </a:r>
            <a:r>
              <a:rPr lang="en-GB"/>
              <a:t> from 6 language families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Exploring</a:t>
            </a:r>
            <a:r>
              <a:rPr lang="en-GB"/>
              <a:t> </a:t>
            </a:r>
            <a:r>
              <a:rPr lang="en-GB"/>
              <a:t>pattern-exploiting training (PET) </a:t>
            </a:r>
            <a:r>
              <a:rPr lang="en-GB"/>
              <a:t>for cross-lingual learning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Both in a few-shot and in a full-resource setting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Novel </a:t>
            </a:r>
            <a:r>
              <a:rPr b="1" lang="en-GB"/>
              <a:t>label encoding</a:t>
            </a:r>
            <a:r>
              <a:rPr lang="en-GB"/>
              <a:t> mechanism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Eliminates the need for verbalisation in PET (single-token labels)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Novel semi-supervised approach to produce </a:t>
            </a:r>
            <a:r>
              <a:rPr b="1" lang="en-GB"/>
              <a:t>automatically labelled instances</a:t>
            </a:r>
            <a:r>
              <a:rPr lang="en-GB"/>
              <a:t>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Based on a pre-trained model for sentiment analysis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Promising results in a cross-lingual testbed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Sentiment-based pre-trained models show 6% F1 absolute gains over strong baselines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Our proposed approach outperforms fine-tuned XLM-R model on full-resource setting.</a:t>
            </a:r>
            <a:endParaRPr/>
          </a:p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Sentiment vs. </a:t>
            </a:r>
            <a:r>
              <a:rPr lang="en-GB"/>
              <a:t>Stance 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11437" l="3664" r="3571" t="10595"/>
          <a:stretch/>
        </p:blipFill>
        <p:spPr>
          <a:xfrm>
            <a:off x="2880350" y="1219200"/>
            <a:ext cx="5989325" cy="19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5127300" y="4582975"/>
            <a:ext cx="37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3273B"/>
                </a:solidFill>
              </a:rPr>
              <a:t>[1] </a:t>
            </a:r>
            <a:r>
              <a:rPr lang="en-GB" sz="800" u="sng">
                <a:solidFill>
                  <a:schemeClr val="hlink"/>
                </a:solidFill>
                <a:hlinkClick r:id="rId4"/>
              </a:rPr>
              <a:t>https://expressanalytics.com/blog/social-media-sentiment-analysis/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[2] </a:t>
            </a:r>
            <a:r>
              <a:rPr lang="en-GB" sz="800" u="sng">
                <a:solidFill>
                  <a:schemeClr val="hlink"/>
                </a:solidFill>
                <a:hlinkClick r:id="rId5"/>
              </a:rPr>
              <a:t>https://www.opend.org/en/dissertation/full/computer-assisted-understanding-</a:t>
            </a:r>
            <a:br>
              <a:rPr lang="en-GB" sz="800" u="sng">
                <a:solidFill>
                  <a:schemeClr val="hlink"/>
                </a:solidFill>
                <a:hlinkClick r:id="rId6"/>
              </a:rPr>
            </a:br>
            <a:r>
              <a:rPr lang="en-GB" sz="800" u="sng">
                <a:solidFill>
                  <a:schemeClr val="hlink"/>
                </a:solidFill>
                <a:hlinkClick r:id="rId7"/>
              </a:rPr>
              <a:t>of-stance-in-social-media-formalizations-data-creation-and-prediction-models</a:t>
            </a:r>
            <a:endParaRPr sz="800"/>
          </a:p>
        </p:txBody>
      </p:sp>
      <p:grpSp>
        <p:nvGrpSpPr>
          <p:cNvPr id="173" name="Google Shape;173;p24"/>
          <p:cNvGrpSpPr/>
          <p:nvPr/>
        </p:nvGrpSpPr>
        <p:grpSpPr>
          <a:xfrm>
            <a:off x="137150" y="2574000"/>
            <a:ext cx="4535799" cy="2326400"/>
            <a:chOff x="137150" y="2574000"/>
            <a:chExt cx="4535799" cy="2326400"/>
          </a:xfrm>
        </p:grpSpPr>
        <p:pic>
          <p:nvPicPr>
            <p:cNvPr id="174" name="Google Shape;174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7150" y="2574000"/>
              <a:ext cx="4535799" cy="232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4"/>
            <p:cNvSpPr txBox="1"/>
            <p:nvPr/>
          </p:nvSpPr>
          <p:spPr>
            <a:xfrm>
              <a:off x="1554475" y="2712200"/>
              <a:ext cx="213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onsolas"/>
                  <a:ea typeface="Consolas"/>
                  <a:cs typeface="Consolas"/>
                  <a:sym typeface="Consolas"/>
                </a:rPr>
                <a:t>STANCE DETECTION</a:t>
              </a:r>
              <a:endParaRPr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pic>
          <p:nvPicPr>
            <p:cNvPr id="176" name="Google Shape;176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1335545" y="4392000"/>
              <a:ext cx="287280" cy="25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168000" y="4392000"/>
              <a:ext cx="288000" cy="2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Pattern-Exploiting Training (PET)</a:t>
            </a:r>
            <a:endParaRPr/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00" y="1549737"/>
            <a:ext cx="5946224" cy="20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4572000" y="4764325"/>
            <a:ext cx="4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4"/>
              </a:rPr>
              <a:t>http://www.timoschick.com/explanatory%20notes/2020/10/23/pattern-exploiting-training.html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5"/>
              </a:rPr>
              <a:t>https://aclanthology.org/2021.eacl-main.20.pdf</a:t>
            </a:r>
            <a:r>
              <a:rPr lang="en-GB" sz="700"/>
              <a:t> 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Pattern-Exploiting Training (PET)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00" y="1549737"/>
            <a:ext cx="5946224" cy="20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4572000" y="4764325"/>
            <a:ext cx="4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4"/>
              </a:rPr>
              <a:t>http://www.timoschick.com/explanatory%20notes/2020/10/23/pattern-exploiting-training.html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5"/>
              </a:rPr>
              <a:t>https://aclanthology.org/2021.eacl-main.20.pdf</a:t>
            </a:r>
            <a:r>
              <a:rPr lang="en-GB" sz="700"/>
              <a:t> </a:t>
            </a:r>
            <a:endParaRPr sz="700"/>
          </a:p>
        </p:txBody>
      </p:sp>
      <p:sp>
        <p:nvSpPr>
          <p:cNvPr id="194" name="Google Shape;194;p26"/>
          <p:cNvSpPr txBox="1"/>
          <p:nvPr/>
        </p:nvSpPr>
        <p:spPr>
          <a:xfrm>
            <a:off x="5793450" y="1425125"/>
            <a:ext cx="236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06666"/>
                </a:solidFill>
              </a:rPr>
              <a:t>Human engineered</a:t>
            </a:r>
            <a:endParaRPr sz="1800">
              <a:solidFill>
                <a:srgbClr val="E06666"/>
              </a:solidFill>
            </a:endParaRPr>
          </a:p>
        </p:txBody>
      </p:sp>
      <p:cxnSp>
        <p:nvCxnSpPr>
          <p:cNvPr id="195" name="Google Shape;195;p26"/>
          <p:cNvCxnSpPr/>
          <p:nvPr/>
        </p:nvCxnSpPr>
        <p:spPr>
          <a:xfrm flipH="1">
            <a:off x="4785450" y="1642175"/>
            <a:ext cx="1008000" cy="383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Pattern-Exploiting Training (PET)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00" y="1549737"/>
            <a:ext cx="5946224" cy="20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4572000" y="4764325"/>
            <a:ext cx="4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4"/>
              </a:rPr>
              <a:t>http://www.timoschick.com/explanatory%20notes/2020/10/23/pattern-exploiting-training.html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5"/>
              </a:rPr>
              <a:t>https://aclanthology.org/2021.eacl-main.20.pdf</a:t>
            </a:r>
            <a:r>
              <a:rPr lang="en-GB" sz="700"/>
              <a:t> </a:t>
            </a:r>
            <a:endParaRPr sz="700"/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6">
            <a:alphaModFix/>
          </a:blip>
          <a:srcRect b="0" l="6082" r="5374" t="49667"/>
          <a:stretch/>
        </p:blipFill>
        <p:spPr>
          <a:xfrm>
            <a:off x="3925825" y="3909050"/>
            <a:ext cx="4236726" cy="4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5793450" y="1272725"/>
            <a:ext cx="236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06666"/>
                </a:solidFill>
              </a:rPr>
              <a:t>Human engineered;</a:t>
            </a:r>
            <a:br>
              <a:rPr lang="en-GB" sz="1800">
                <a:solidFill>
                  <a:srgbClr val="E06666"/>
                </a:solidFill>
              </a:rPr>
            </a:br>
            <a:r>
              <a:rPr lang="en-GB" sz="1800">
                <a:solidFill>
                  <a:srgbClr val="E06666"/>
                </a:solidFill>
              </a:rPr>
              <a:t>Different performance</a:t>
            </a:r>
            <a:endParaRPr sz="1800">
              <a:solidFill>
                <a:srgbClr val="E06666"/>
              </a:solidFill>
            </a:endParaRPr>
          </a:p>
        </p:txBody>
      </p:sp>
      <p:cxnSp>
        <p:nvCxnSpPr>
          <p:cNvPr id="206" name="Google Shape;206;p27"/>
          <p:cNvCxnSpPr>
            <a:stCxn id="205" idx="1"/>
          </p:cNvCxnSpPr>
          <p:nvPr/>
        </p:nvCxnSpPr>
        <p:spPr>
          <a:xfrm flipH="1">
            <a:off x="4785450" y="1642175"/>
            <a:ext cx="1008000" cy="383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7" name="Google Shape;207;p27"/>
          <p:cNvCxnSpPr>
            <a:stCxn id="205" idx="3"/>
            <a:endCxn id="204" idx="0"/>
          </p:cNvCxnSpPr>
          <p:nvPr/>
        </p:nvCxnSpPr>
        <p:spPr>
          <a:xfrm flipH="1">
            <a:off x="6044250" y="1642175"/>
            <a:ext cx="2118300" cy="2266800"/>
          </a:xfrm>
          <a:prstGeom prst="curvedConnector4">
            <a:avLst>
              <a:gd fmla="val -11241" name="adj1"/>
              <a:gd fmla="val 70086" name="adj2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Pattern-Exploiting Training (PET)</a:t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00" y="1549737"/>
            <a:ext cx="5946224" cy="20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4572000" y="4764325"/>
            <a:ext cx="4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4"/>
              </a:rPr>
              <a:t>http://www.timoschick.com/explanatory%20notes/2020/10/23/pattern-exploiting-training.html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5"/>
              </a:rPr>
              <a:t>https://aclanthology.org/2021.eacl-main.20.pdf</a:t>
            </a:r>
            <a:r>
              <a:rPr lang="en-GB" sz="700"/>
              <a:t> </a:t>
            </a:r>
            <a:endParaRPr sz="700"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6">
            <a:alphaModFix/>
          </a:blip>
          <a:srcRect b="0" l="6082" r="5374" t="49667"/>
          <a:stretch/>
        </p:blipFill>
        <p:spPr>
          <a:xfrm>
            <a:off x="3925825" y="3909050"/>
            <a:ext cx="4236726" cy="4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5848300" y="2404625"/>
            <a:ext cx="438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06666"/>
                </a:solidFill>
              </a:rPr>
              <a:t>Often single token</a:t>
            </a:r>
            <a:endParaRPr sz="1800">
              <a:solidFill>
                <a:srgbClr val="E06666"/>
              </a:solidFill>
            </a:endParaRPr>
          </a:p>
        </p:txBody>
      </p:sp>
      <p:cxnSp>
        <p:nvCxnSpPr>
          <p:cNvPr id="218" name="Google Shape;218;p28"/>
          <p:cNvCxnSpPr>
            <a:stCxn id="217" idx="1"/>
          </p:cNvCxnSpPr>
          <p:nvPr/>
        </p:nvCxnSpPr>
        <p:spPr>
          <a:xfrm flipH="1">
            <a:off x="5046100" y="2635475"/>
            <a:ext cx="802200" cy="342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9" name="Google Shape;219;p28"/>
          <p:cNvSpPr txBox="1"/>
          <p:nvPr/>
        </p:nvSpPr>
        <p:spPr>
          <a:xfrm>
            <a:off x="5793450" y="1272725"/>
            <a:ext cx="236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06666"/>
                </a:solidFill>
              </a:rPr>
              <a:t>Human engineered;</a:t>
            </a:r>
            <a:br>
              <a:rPr lang="en-GB" sz="1800">
                <a:solidFill>
                  <a:srgbClr val="E06666"/>
                </a:solidFill>
              </a:rPr>
            </a:br>
            <a:r>
              <a:rPr lang="en-GB" sz="1800">
                <a:solidFill>
                  <a:srgbClr val="E06666"/>
                </a:solidFill>
              </a:rPr>
              <a:t>Different performance</a:t>
            </a:r>
            <a:endParaRPr sz="1800">
              <a:solidFill>
                <a:srgbClr val="E06666"/>
              </a:solidFill>
            </a:endParaRPr>
          </a:p>
        </p:txBody>
      </p:sp>
      <p:cxnSp>
        <p:nvCxnSpPr>
          <p:cNvPr id="220" name="Google Shape;220;p28"/>
          <p:cNvCxnSpPr>
            <a:stCxn id="219" idx="1"/>
          </p:cNvCxnSpPr>
          <p:nvPr/>
        </p:nvCxnSpPr>
        <p:spPr>
          <a:xfrm flipH="1">
            <a:off x="4785450" y="1642175"/>
            <a:ext cx="1008000" cy="383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1" name="Google Shape;221;p28"/>
          <p:cNvCxnSpPr>
            <a:stCxn id="219" idx="3"/>
            <a:endCxn id="216" idx="0"/>
          </p:cNvCxnSpPr>
          <p:nvPr/>
        </p:nvCxnSpPr>
        <p:spPr>
          <a:xfrm flipH="1">
            <a:off x="6044250" y="1642175"/>
            <a:ext cx="2118300" cy="2266800"/>
          </a:xfrm>
          <a:prstGeom prst="curvedConnector4">
            <a:avLst>
              <a:gd fmla="val -11241" name="adj1"/>
              <a:gd fmla="val 70086" name="adj2"/>
            </a:avLst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2" name="Google Shape;22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Pattern-Exploiting Training (PET)</a:t>
            </a:r>
            <a:endParaRPr/>
          </a:p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</a:t>
            </a:r>
            <a:endParaRPr/>
          </a:p>
        </p:txBody>
      </p:sp>
      <p:sp>
        <p:nvSpPr>
          <p:cNvPr id="229" name="Google Shape;229;p29"/>
          <p:cNvSpPr txBox="1"/>
          <p:nvPr/>
        </p:nvSpPr>
        <p:spPr>
          <a:xfrm>
            <a:off x="4572000" y="4764325"/>
            <a:ext cx="4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3"/>
              </a:rPr>
              <a:t>http://www.timoschick.com/explanatory%20notes/2020/10/23/pattern-exploiting-training.html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4"/>
              </a:rPr>
              <a:t>https://aclanthology.org/2021.eacl-main.20.pdf</a:t>
            </a:r>
            <a:r>
              <a:rPr lang="en-GB" sz="700"/>
              <a:t> </a:t>
            </a:r>
            <a:endParaRPr sz="700"/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70125"/>
            <a:ext cx="6749085" cy="26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6775" y="3872850"/>
            <a:ext cx="4475024" cy="8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Pattern-Exploiting Training (PET)</a:t>
            </a:r>
            <a:endParaRPr/>
          </a:p>
        </p:txBody>
      </p:sp>
      <p:sp>
        <p:nvSpPr>
          <p:cNvPr id="237" name="Google Shape;23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</a:t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4572000" y="4764325"/>
            <a:ext cx="4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3"/>
              </a:rPr>
              <a:t>http://www.timoschick.com/explanatory%20notes/2020/10/23/pattern-exploiting-training.html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chemeClr val="hlink"/>
                </a:solidFill>
                <a:hlinkClick r:id="rId4"/>
              </a:rPr>
              <a:t>https://aclanthology.org/2021.eacl-main.20.pdf</a:t>
            </a:r>
            <a:r>
              <a:rPr lang="en-GB" sz="700"/>
              <a:t> </a:t>
            </a:r>
            <a:endParaRPr sz="700"/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70125"/>
            <a:ext cx="6749085" cy="26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6775" y="3872850"/>
            <a:ext cx="4475024" cy="8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/>
        </p:nvSpPr>
        <p:spPr>
          <a:xfrm>
            <a:off x="5199050" y="1017725"/>
            <a:ext cx="438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E06666"/>
                </a:solidFill>
              </a:rPr>
              <a:t>*Not included in our work</a:t>
            </a:r>
            <a:endParaRPr sz="20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/>
        </p:nvSpPr>
        <p:spPr>
          <a:xfrm>
            <a:off x="311700" y="1152475"/>
            <a:ext cx="399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5959"/>
                </a:solidFill>
              </a:rPr>
              <a:t>Key Characteristics</a:t>
            </a:r>
            <a:endParaRPr b="1" sz="18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Pattern-Exploiting Training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Label encoder (no verbalisation)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Positive/Negative Label Sampling</a:t>
            </a:r>
            <a:endParaRPr i="1" sz="16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i="1" lang="en-GB" sz="1600">
                <a:solidFill>
                  <a:srgbClr val="595959"/>
                </a:solidFill>
              </a:rPr>
              <a:t>Joint MLM + Label Lo</a:t>
            </a:r>
            <a:r>
              <a:rPr i="1" lang="en-GB" sz="1800">
                <a:solidFill>
                  <a:srgbClr val="595959"/>
                </a:solidFill>
              </a:rPr>
              <a:t>ss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47" name="Google Shape;24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Approach</a:t>
            </a:r>
            <a:endParaRPr/>
          </a:p>
        </p:txBody>
      </p:sp>
      <p:sp>
        <p:nvSpPr>
          <p:cNvPr id="248" name="Google Shape;24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050" y="1967475"/>
            <a:ext cx="6227749" cy="2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700" y="1017724"/>
            <a:ext cx="2376499" cy="49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31"/>
          <p:cNvCxnSpPr>
            <a:endCxn id="250" idx="3"/>
          </p:cNvCxnSpPr>
          <p:nvPr/>
        </p:nvCxnSpPr>
        <p:spPr>
          <a:xfrm flipH="1" rot="5400000">
            <a:off x="8236149" y="1606787"/>
            <a:ext cx="778500" cy="92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pic>
        <p:nvPicPr>
          <p:cNvPr id="252" name="Google Shape;252;p31"/>
          <p:cNvPicPr preferRelativeResize="0"/>
          <p:nvPr/>
        </p:nvPicPr>
        <p:blipFill rotWithShape="1">
          <a:blip r:embed="rId5">
            <a:alphaModFix/>
          </a:blip>
          <a:srcRect b="4122" l="7878" r="2795" t="7413"/>
          <a:stretch/>
        </p:blipFill>
        <p:spPr>
          <a:xfrm>
            <a:off x="4622125" y="1196350"/>
            <a:ext cx="1440000" cy="9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/>
          <p:nvPr/>
        </p:nvSpPr>
        <p:spPr>
          <a:xfrm>
            <a:off x="4604725" y="1153150"/>
            <a:ext cx="1474800" cy="10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54" name="Google Shape;254;p31"/>
          <p:cNvCxnSpPr>
            <a:stCxn id="253" idx="3"/>
          </p:cNvCxnSpPr>
          <p:nvPr/>
        </p:nvCxnSpPr>
        <p:spPr>
          <a:xfrm>
            <a:off x="6079525" y="1693150"/>
            <a:ext cx="771000" cy="691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255" name="Google Shape;255;p31"/>
          <p:cNvSpPr txBox="1"/>
          <p:nvPr/>
        </p:nvSpPr>
        <p:spPr>
          <a:xfrm>
            <a:off x="4118125" y="680638"/>
            <a:ext cx="2448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Positive/Negative</a:t>
            </a:r>
            <a:br>
              <a:rPr b="1" i="1" lang="en-GB" sz="1000">
                <a:solidFill>
                  <a:schemeClr val="dk2"/>
                </a:solidFill>
              </a:rPr>
            </a:br>
            <a:r>
              <a:rPr b="1" i="1" lang="en-GB" sz="1000">
                <a:solidFill>
                  <a:schemeClr val="dk2"/>
                </a:solidFill>
              </a:rPr>
              <a:t>Synonyms Samling</a:t>
            </a:r>
            <a:endParaRPr b="1" i="1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en-GB">
                <a:solidFill>
                  <a:srgbClr val="000000"/>
                </a:solidFill>
              </a:rPr>
              <a:t>“Classification of a writer’s viewpoint towards a target”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76" y="1568350"/>
            <a:ext cx="5553647" cy="13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Stance Detection</a:t>
            </a:r>
            <a:endParaRPr/>
          </a:p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106525" y="2933975"/>
            <a:ext cx="4218675" cy="727925"/>
            <a:chOff x="0" y="1512375"/>
            <a:chExt cx="4218675" cy="727925"/>
          </a:xfrm>
        </p:grpSpPr>
        <p:pic>
          <p:nvPicPr>
            <p:cNvPr id="90" name="Google Shape;9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1826025"/>
              <a:ext cx="4218675" cy="41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1512375"/>
              <a:ext cx="2156825" cy="313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7300" y="2653250"/>
            <a:ext cx="4363850" cy="8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0675" y="3209900"/>
            <a:ext cx="3307775" cy="18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1152000" y="1127750"/>
            <a:ext cx="6840000" cy="2880000"/>
          </a:xfrm>
          <a:prstGeom prst="rect">
            <a:avLst/>
          </a:prstGeom>
          <a:solidFill>
            <a:srgbClr val="FFFFFF">
              <a:alpha val="810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2000" y="1131750"/>
            <a:ext cx="6839999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38950" y="35509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64875" y="11125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55863" y="34626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1525" y="115247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/>
        </p:nvSpPr>
        <p:spPr>
          <a:xfrm>
            <a:off x="311700" y="1152475"/>
            <a:ext cx="399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5959"/>
                </a:solidFill>
              </a:rPr>
              <a:t>Key Characteristics</a:t>
            </a:r>
            <a:endParaRPr b="1" sz="18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b="1" i="1" lang="en-GB" sz="1600">
                <a:solidFill>
                  <a:srgbClr val="595959"/>
                </a:solidFill>
              </a:rPr>
              <a:t>Pattern-Exploiting Training</a:t>
            </a:r>
            <a:endParaRPr b="1"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Label encoder (no verbalisation)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Positive/Negative Label Sampling</a:t>
            </a:r>
            <a:endParaRPr i="1" sz="16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i="1" lang="en-GB" sz="1600">
                <a:solidFill>
                  <a:srgbClr val="595959"/>
                </a:solidFill>
              </a:rPr>
              <a:t>Joint MLM + Label Lo</a:t>
            </a:r>
            <a:r>
              <a:rPr i="1" lang="en-GB" sz="1800">
                <a:solidFill>
                  <a:srgbClr val="595959"/>
                </a:solidFill>
              </a:rPr>
              <a:t>ss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61" name="Google Shape;26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Approach</a:t>
            </a:r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050" y="1967475"/>
            <a:ext cx="6227749" cy="2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700" y="1017724"/>
            <a:ext cx="2376499" cy="49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2"/>
          <p:cNvCxnSpPr>
            <a:endCxn id="263" idx="3"/>
          </p:cNvCxnSpPr>
          <p:nvPr/>
        </p:nvCxnSpPr>
        <p:spPr>
          <a:xfrm flipH="1" rot="5400000">
            <a:off x="8236149" y="1606787"/>
            <a:ext cx="778500" cy="92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pic>
        <p:nvPicPr>
          <p:cNvPr id="265" name="Google Shape;265;p32"/>
          <p:cNvPicPr preferRelativeResize="0"/>
          <p:nvPr/>
        </p:nvPicPr>
        <p:blipFill rotWithShape="1">
          <a:blip r:embed="rId5">
            <a:alphaModFix/>
          </a:blip>
          <a:srcRect b="4122" l="7878" r="2795" t="7413"/>
          <a:stretch/>
        </p:blipFill>
        <p:spPr>
          <a:xfrm>
            <a:off x="4622125" y="1196350"/>
            <a:ext cx="1440000" cy="9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/>
          <p:nvPr/>
        </p:nvSpPr>
        <p:spPr>
          <a:xfrm>
            <a:off x="4604725" y="1153150"/>
            <a:ext cx="1474800" cy="10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67" name="Google Shape;267;p32"/>
          <p:cNvCxnSpPr>
            <a:stCxn id="266" idx="3"/>
          </p:cNvCxnSpPr>
          <p:nvPr/>
        </p:nvCxnSpPr>
        <p:spPr>
          <a:xfrm>
            <a:off x="6079525" y="1693150"/>
            <a:ext cx="771000" cy="691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268" name="Google Shape;268;p32"/>
          <p:cNvSpPr txBox="1"/>
          <p:nvPr/>
        </p:nvSpPr>
        <p:spPr>
          <a:xfrm>
            <a:off x="4118125" y="680638"/>
            <a:ext cx="2448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Positive/Negative</a:t>
            </a:r>
            <a:br>
              <a:rPr b="1" i="1" lang="en-GB" sz="1000">
                <a:solidFill>
                  <a:schemeClr val="dk2"/>
                </a:solidFill>
              </a:rPr>
            </a:br>
            <a:r>
              <a:rPr b="1" i="1" lang="en-GB" sz="1000">
                <a:solidFill>
                  <a:schemeClr val="dk2"/>
                </a:solidFill>
              </a:rPr>
              <a:t>Synonyms Samling</a:t>
            </a:r>
            <a:endParaRPr b="1" i="1" sz="1000"/>
          </a:p>
        </p:txBody>
      </p:sp>
      <p:sp>
        <p:nvSpPr>
          <p:cNvPr id="269" name="Google Shape;269;p32"/>
          <p:cNvSpPr/>
          <p:nvPr/>
        </p:nvSpPr>
        <p:spPr>
          <a:xfrm>
            <a:off x="5102350" y="3578350"/>
            <a:ext cx="3822000" cy="119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/>
        </p:nvSpPr>
        <p:spPr>
          <a:xfrm>
            <a:off x="311700" y="1152475"/>
            <a:ext cx="399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5959"/>
                </a:solidFill>
              </a:rPr>
              <a:t>Key Characteristics</a:t>
            </a:r>
            <a:endParaRPr b="1" sz="18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Pattern-Exploiting Training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b="1" i="1" lang="en-GB" sz="1600">
                <a:solidFill>
                  <a:srgbClr val="595959"/>
                </a:solidFill>
              </a:rPr>
              <a:t>Label encoder (no verbalisation)</a:t>
            </a:r>
            <a:endParaRPr b="1"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Positive/Negative Label Sampling</a:t>
            </a:r>
            <a:endParaRPr i="1" sz="16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i="1" lang="en-GB" sz="1600">
                <a:solidFill>
                  <a:srgbClr val="595959"/>
                </a:solidFill>
              </a:rPr>
              <a:t>Joint MLM + Label Lo</a:t>
            </a:r>
            <a:r>
              <a:rPr i="1" lang="en-GB" sz="1800">
                <a:solidFill>
                  <a:srgbClr val="595959"/>
                </a:solidFill>
              </a:rPr>
              <a:t>ss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76" name="Google Shape;27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Approach</a:t>
            </a:r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050" y="1967475"/>
            <a:ext cx="6227749" cy="2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700" y="1017724"/>
            <a:ext cx="2376499" cy="49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3"/>
          <p:cNvCxnSpPr>
            <a:endCxn id="278" idx="3"/>
          </p:cNvCxnSpPr>
          <p:nvPr/>
        </p:nvCxnSpPr>
        <p:spPr>
          <a:xfrm flipH="1" rot="5400000">
            <a:off x="8236149" y="1606787"/>
            <a:ext cx="778500" cy="92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pic>
        <p:nvPicPr>
          <p:cNvPr id="280" name="Google Shape;280;p33"/>
          <p:cNvPicPr preferRelativeResize="0"/>
          <p:nvPr/>
        </p:nvPicPr>
        <p:blipFill rotWithShape="1">
          <a:blip r:embed="rId5">
            <a:alphaModFix/>
          </a:blip>
          <a:srcRect b="4122" l="7878" r="2795" t="7413"/>
          <a:stretch/>
        </p:blipFill>
        <p:spPr>
          <a:xfrm>
            <a:off x="4622125" y="1196350"/>
            <a:ext cx="1440000" cy="9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/>
          <p:nvPr/>
        </p:nvSpPr>
        <p:spPr>
          <a:xfrm>
            <a:off x="4604725" y="1153150"/>
            <a:ext cx="1474800" cy="10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82" name="Google Shape;282;p33"/>
          <p:cNvCxnSpPr>
            <a:stCxn id="281" idx="3"/>
          </p:cNvCxnSpPr>
          <p:nvPr/>
        </p:nvCxnSpPr>
        <p:spPr>
          <a:xfrm>
            <a:off x="6079525" y="1693150"/>
            <a:ext cx="771000" cy="691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283" name="Google Shape;283;p33"/>
          <p:cNvSpPr txBox="1"/>
          <p:nvPr/>
        </p:nvSpPr>
        <p:spPr>
          <a:xfrm>
            <a:off x="4118125" y="680638"/>
            <a:ext cx="2448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Positive/Negative</a:t>
            </a:r>
            <a:br>
              <a:rPr b="1" i="1" lang="en-GB" sz="1000">
                <a:solidFill>
                  <a:schemeClr val="dk2"/>
                </a:solidFill>
              </a:rPr>
            </a:br>
            <a:r>
              <a:rPr b="1" i="1" lang="en-GB" sz="1000">
                <a:solidFill>
                  <a:schemeClr val="dk2"/>
                </a:solidFill>
              </a:rPr>
              <a:t>Synonyms Samling</a:t>
            </a:r>
            <a:endParaRPr b="1" i="1" sz="1000"/>
          </a:p>
        </p:txBody>
      </p:sp>
      <p:sp>
        <p:nvSpPr>
          <p:cNvPr id="284" name="Google Shape;284;p33"/>
          <p:cNvSpPr/>
          <p:nvPr/>
        </p:nvSpPr>
        <p:spPr>
          <a:xfrm>
            <a:off x="3028525" y="3279650"/>
            <a:ext cx="1282800" cy="119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5556500" y="2414025"/>
            <a:ext cx="1082100" cy="119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/>
        </p:nvSpPr>
        <p:spPr>
          <a:xfrm>
            <a:off x="311700" y="1152475"/>
            <a:ext cx="399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5959"/>
                </a:solidFill>
              </a:rPr>
              <a:t>Key Characteristics</a:t>
            </a:r>
            <a:endParaRPr b="1" sz="18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Pattern-Exploiting Training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Label encoder (no verbalisation)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b="1" i="1" lang="en-GB" sz="1600">
                <a:solidFill>
                  <a:srgbClr val="595959"/>
                </a:solidFill>
              </a:rPr>
              <a:t>Positive/Negative Label Sampling</a:t>
            </a:r>
            <a:endParaRPr b="1" i="1" sz="16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i="1" lang="en-GB" sz="1600">
                <a:solidFill>
                  <a:srgbClr val="595959"/>
                </a:solidFill>
              </a:rPr>
              <a:t>Joint MLM + Label Lo</a:t>
            </a:r>
            <a:r>
              <a:rPr i="1" lang="en-GB" sz="1800">
                <a:solidFill>
                  <a:srgbClr val="595959"/>
                </a:solidFill>
              </a:rPr>
              <a:t>ss</a:t>
            </a:r>
            <a:endParaRPr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92" name="Google Shape;2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Approach</a:t>
            </a:r>
            <a:endParaRPr/>
          </a:p>
        </p:txBody>
      </p:sp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050" y="1967475"/>
            <a:ext cx="6227749" cy="2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700" y="1017724"/>
            <a:ext cx="2376499" cy="49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34"/>
          <p:cNvCxnSpPr>
            <a:endCxn id="294" idx="3"/>
          </p:cNvCxnSpPr>
          <p:nvPr/>
        </p:nvCxnSpPr>
        <p:spPr>
          <a:xfrm flipH="1" rot="5400000">
            <a:off x="8236149" y="1606787"/>
            <a:ext cx="778500" cy="92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pic>
        <p:nvPicPr>
          <p:cNvPr id="296" name="Google Shape;296;p34"/>
          <p:cNvPicPr preferRelativeResize="0"/>
          <p:nvPr/>
        </p:nvPicPr>
        <p:blipFill rotWithShape="1">
          <a:blip r:embed="rId5">
            <a:alphaModFix/>
          </a:blip>
          <a:srcRect b="4122" l="7878" r="2795" t="7413"/>
          <a:stretch/>
        </p:blipFill>
        <p:spPr>
          <a:xfrm>
            <a:off x="4622125" y="1196350"/>
            <a:ext cx="1440000" cy="9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4"/>
          <p:cNvSpPr/>
          <p:nvPr/>
        </p:nvSpPr>
        <p:spPr>
          <a:xfrm>
            <a:off x="4604725" y="1153150"/>
            <a:ext cx="1474800" cy="10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98" name="Google Shape;298;p34"/>
          <p:cNvCxnSpPr>
            <a:stCxn id="297" idx="3"/>
          </p:cNvCxnSpPr>
          <p:nvPr/>
        </p:nvCxnSpPr>
        <p:spPr>
          <a:xfrm>
            <a:off x="6079525" y="1693150"/>
            <a:ext cx="771000" cy="691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299" name="Google Shape;299;p34"/>
          <p:cNvSpPr txBox="1"/>
          <p:nvPr/>
        </p:nvSpPr>
        <p:spPr>
          <a:xfrm>
            <a:off x="4118125" y="680638"/>
            <a:ext cx="2448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Positive/Negative</a:t>
            </a:r>
            <a:br>
              <a:rPr b="1" i="1" lang="en-GB" sz="1000">
                <a:solidFill>
                  <a:schemeClr val="dk2"/>
                </a:solidFill>
              </a:rPr>
            </a:br>
            <a:r>
              <a:rPr b="1" i="1" lang="en-GB" sz="1000">
                <a:solidFill>
                  <a:schemeClr val="dk2"/>
                </a:solidFill>
              </a:rPr>
              <a:t>Synonyms Samling</a:t>
            </a:r>
            <a:endParaRPr b="1" i="1" sz="1000"/>
          </a:p>
        </p:txBody>
      </p:sp>
      <p:sp>
        <p:nvSpPr>
          <p:cNvPr id="300" name="Google Shape;300;p34"/>
          <p:cNvSpPr/>
          <p:nvPr/>
        </p:nvSpPr>
        <p:spPr>
          <a:xfrm>
            <a:off x="4604700" y="1152475"/>
            <a:ext cx="1474800" cy="1080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/>
        </p:nvSpPr>
        <p:spPr>
          <a:xfrm>
            <a:off x="311700" y="1152475"/>
            <a:ext cx="399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5959"/>
                </a:solidFill>
              </a:rPr>
              <a:t>Key Characteristics</a:t>
            </a:r>
            <a:endParaRPr b="1" sz="18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Pattern-Exploiting Training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Label encoder (no verbalisation)</a:t>
            </a:r>
            <a:endParaRPr i="1" sz="1600">
              <a:solidFill>
                <a:srgbClr val="59595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i="1" lang="en-GB" sz="1600">
                <a:solidFill>
                  <a:srgbClr val="595959"/>
                </a:solidFill>
              </a:rPr>
              <a:t>Positive/Negative Label Sampling</a:t>
            </a:r>
            <a:endParaRPr i="1" sz="16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b="1" i="1" lang="en-GB" sz="1600">
                <a:solidFill>
                  <a:srgbClr val="595959"/>
                </a:solidFill>
              </a:rPr>
              <a:t>Joint MLM + Label Lo</a:t>
            </a:r>
            <a:r>
              <a:rPr b="1" i="1" lang="en-GB" sz="1800">
                <a:solidFill>
                  <a:srgbClr val="595959"/>
                </a:solidFill>
              </a:rPr>
              <a:t>ss</a:t>
            </a:r>
            <a:endParaRPr b="1" i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07" name="Google Shape;30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Approach</a:t>
            </a:r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050" y="1967475"/>
            <a:ext cx="6227749" cy="2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700" y="1017724"/>
            <a:ext cx="2376499" cy="49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35"/>
          <p:cNvCxnSpPr>
            <a:endCxn id="309" idx="3"/>
          </p:cNvCxnSpPr>
          <p:nvPr/>
        </p:nvCxnSpPr>
        <p:spPr>
          <a:xfrm flipH="1" rot="5400000">
            <a:off x="8236149" y="1606787"/>
            <a:ext cx="778500" cy="924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pic>
        <p:nvPicPr>
          <p:cNvPr id="311" name="Google Shape;311;p35"/>
          <p:cNvPicPr preferRelativeResize="0"/>
          <p:nvPr/>
        </p:nvPicPr>
        <p:blipFill rotWithShape="1">
          <a:blip r:embed="rId5">
            <a:alphaModFix/>
          </a:blip>
          <a:srcRect b="4122" l="7878" r="2795" t="7413"/>
          <a:stretch/>
        </p:blipFill>
        <p:spPr>
          <a:xfrm>
            <a:off x="4622125" y="1196350"/>
            <a:ext cx="1440000" cy="9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/>
          <p:nvPr/>
        </p:nvSpPr>
        <p:spPr>
          <a:xfrm>
            <a:off x="4604725" y="1153150"/>
            <a:ext cx="1474800" cy="10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313" name="Google Shape;313;p35"/>
          <p:cNvCxnSpPr>
            <a:stCxn id="312" idx="3"/>
          </p:cNvCxnSpPr>
          <p:nvPr/>
        </p:nvCxnSpPr>
        <p:spPr>
          <a:xfrm>
            <a:off x="6079525" y="1693150"/>
            <a:ext cx="771000" cy="691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314" name="Google Shape;314;p35"/>
          <p:cNvSpPr txBox="1"/>
          <p:nvPr/>
        </p:nvSpPr>
        <p:spPr>
          <a:xfrm>
            <a:off x="4118125" y="680638"/>
            <a:ext cx="2448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Positive/Negative</a:t>
            </a:r>
            <a:br>
              <a:rPr b="1" i="1" lang="en-GB" sz="1000">
                <a:solidFill>
                  <a:schemeClr val="dk2"/>
                </a:solidFill>
              </a:rPr>
            </a:br>
            <a:r>
              <a:rPr b="1" i="1" lang="en-GB" sz="1000">
                <a:solidFill>
                  <a:schemeClr val="dk2"/>
                </a:solidFill>
              </a:rPr>
              <a:t>Synonyms Sampling</a:t>
            </a:r>
            <a:endParaRPr b="1" i="1" sz="1000"/>
          </a:p>
        </p:txBody>
      </p:sp>
      <p:sp>
        <p:nvSpPr>
          <p:cNvPr id="315" name="Google Shape;315;p35"/>
          <p:cNvSpPr/>
          <p:nvPr/>
        </p:nvSpPr>
        <p:spPr>
          <a:xfrm>
            <a:off x="6202700" y="920825"/>
            <a:ext cx="2376600" cy="58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5"/>
          <p:cNvSpPr/>
          <p:nvPr/>
        </p:nvSpPr>
        <p:spPr>
          <a:xfrm>
            <a:off x="8223500" y="2042225"/>
            <a:ext cx="915600" cy="691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/>
        </p:nvSpPr>
        <p:spPr>
          <a:xfrm>
            <a:off x="4754018" y="4585925"/>
            <a:ext cx="413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3273B"/>
                </a:solidFill>
              </a:rPr>
              <a:t>*Largest evaluation collection for cross-lingual stance detection, so far</a:t>
            </a:r>
            <a:endParaRPr sz="1000"/>
          </a:p>
        </p:txBody>
      </p:sp>
      <p:pic>
        <p:nvPicPr>
          <p:cNvPr id="323" name="Google Shape;3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650" y="882650"/>
            <a:ext cx="4996660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b="1" lang="en-GB" sz="1800">
                <a:solidFill>
                  <a:srgbClr val="595959"/>
                </a:solidFill>
              </a:rPr>
              <a:t>Fifteen</a:t>
            </a:r>
            <a:r>
              <a:rPr lang="en-GB" sz="1800">
                <a:solidFill>
                  <a:srgbClr val="595959"/>
                </a:solidFill>
              </a:rPr>
              <a:t> Diverse Datasets</a:t>
            </a:r>
            <a:r>
              <a:rPr lang="en-GB" sz="1800">
                <a:solidFill>
                  <a:srgbClr val="595959"/>
                </a:solidFill>
              </a:rPr>
              <a:t>*</a:t>
            </a:r>
            <a:endParaRPr sz="1800">
              <a:solidFill>
                <a:srgbClr val="595959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b="1" lang="en-GB">
                <a:solidFill>
                  <a:schemeClr val="dk2"/>
                </a:solidFill>
              </a:rPr>
              <a:t>12 diverse languages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GB">
                <a:solidFill>
                  <a:schemeClr val="dk2"/>
                </a:solidFill>
              </a:rPr>
              <a:t>6 language families.</a:t>
            </a:r>
            <a:endParaRPr sz="10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-GB" sz="1800">
                <a:solidFill>
                  <a:srgbClr val="595959"/>
                </a:solidFill>
              </a:rPr>
              <a:t>Over </a:t>
            </a:r>
            <a:r>
              <a:rPr b="1" lang="en-GB" sz="1800">
                <a:solidFill>
                  <a:srgbClr val="595959"/>
                </a:solidFill>
              </a:rPr>
              <a:t>30</a:t>
            </a:r>
            <a:r>
              <a:rPr b="1" lang="en-GB" sz="1800">
                <a:solidFill>
                  <a:srgbClr val="595959"/>
                </a:solidFill>
              </a:rPr>
              <a:t> </a:t>
            </a:r>
            <a:r>
              <a:rPr lang="en-GB" sz="1800">
                <a:solidFill>
                  <a:srgbClr val="595959"/>
                </a:solidFill>
              </a:rPr>
              <a:t>Unique</a:t>
            </a:r>
            <a:r>
              <a:rPr lang="en-GB" sz="1800">
                <a:solidFill>
                  <a:srgbClr val="595959"/>
                </a:solidFill>
              </a:rPr>
              <a:t> Labels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GB">
                <a:solidFill>
                  <a:srgbClr val="595959"/>
                </a:solidFill>
              </a:rPr>
              <a:t>(Well-known) Favor, Against, etc.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GB">
                <a:solidFill>
                  <a:srgbClr val="595959"/>
                </a:solidFill>
              </a:rPr>
              <a:t>(Additional) Neutral, etc.</a:t>
            </a:r>
            <a:endParaRPr b="1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GB">
                <a:solidFill>
                  <a:srgbClr val="595959"/>
                </a:solidFill>
              </a:rPr>
              <a:t>(Unusual) Other, Question, etc. 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b="1" lang="en-GB" sz="1800">
                <a:solidFill>
                  <a:srgbClr val="595959"/>
                </a:solidFill>
              </a:rPr>
              <a:t>Various Topics</a:t>
            </a:r>
            <a:endParaRPr b="1"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GB">
                <a:solidFill>
                  <a:srgbClr val="595959"/>
                </a:solidFill>
              </a:rPr>
              <a:t>Debates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GB">
                <a:solidFill>
                  <a:srgbClr val="595959"/>
                </a:solidFill>
              </a:rPr>
              <a:t>Politics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GB">
                <a:solidFill>
                  <a:srgbClr val="595959"/>
                </a:solidFill>
              </a:rPr>
              <a:t>Famous People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-GB">
                <a:solidFill>
                  <a:srgbClr val="595959"/>
                </a:solidFill>
              </a:rPr>
              <a:t>News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325" name="Google Shape;32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Cross-Lingual Testbed </a:t>
            </a:r>
            <a:endParaRPr/>
          </a:p>
        </p:txBody>
      </p:sp>
      <p:sp>
        <p:nvSpPr>
          <p:cNvPr id="326" name="Google Shape;32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/>
          <p:nvPr/>
        </p:nvSpPr>
        <p:spPr>
          <a:xfrm>
            <a:off x="5810925" y="1414075"/>
            <a:ext cx="2564400" cy="325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2" name="Google Shape;332;p37"/>
          <p:cNvSpPr txBox="1"/>
          <p:nvPr/>
        </p:nvSpPr>
        <p:spPr>
          <a:xfrm>
            <a:off x="5958850" y="3872188"/>
            <a:ext cx="274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900">
                <a:solidFill>
                  <a:schemeClr val="dk2"/>
                </a:solidFill>
              </a:rPr>
              <a:t>Shakira (The Sun Comes Out World Tour)</a:t>
            </a:r>
            <a:endParaRPr b="1" i="1" sz="900"/>
          </a:p>
        </p:txBody>
      </p:sp>
      <p:sp>
        <p:nvSpPr>
          <p:cNvPr id="333" name="Google Shape;333;p37"/>
          <p:cNvSpPr/>
          <p:nvPr/>
        </p:nvSpPr>
        <p:spPr>
          <a:xfrm>
            <a:off x="518150" y="1429225"/>
            <a:ext cx="2564400" cy="323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4" name="Google Shape;334;p37"/>
          <p:cNvSpPr/>
          <p:nvPr/>
        </p:nvSpPr>
        <p:spPr>
          <a:xfrm>
            <a:off x="3168675" y="1429225"/>
            <a:ext cx="2564400" cy="325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5" name="Google Shape;335;p37"/>
          <p:cNvSpPr/>
          <p:nvPr/>
        </p:nvSpPr>
        <p:spPr>
          <a:xfrm>
            <a:off x="2804150" y="2681225"/>
            <a:ext cx="4680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19050">
            <a:solidFill>
              <a:srgbClr val="4B6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3125713" y="1371600"/>
            <a:ext cx="5294400" cy="3353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200" y="3947450"/>
            <a:ext cx="179999" cy="1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75" y="1895700"/>
            <a:ext cx="1259999" cy="12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 txBox="1"/>
          <p:nvPr/>
        </p:nvSpPr>
        <p:spPr>
          <a:xfrm>
            <a:off x="3202100" y="1917875"/>
            <a:ext cx="233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Barack Obama</a:t>
            </a:r>
            <a:endParaRPr b="1" i="1" sz="1000"/>
          </a:p>
        </p:txBody>
      </p:sp>
      <p:sp>
        <p:nvSpPr>
          <p:cNvPr id="340" name="Google Shape;340;p37"/>
          <p:cNvSpPr txBox="1"/>
          <p:nvPr/>
        </p:nvSpPr>
        <p:spPr>
          <a:xfrm>
            <a:off x="3215650" y="2364150"/>
            <a:ext cx="274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900">
                <a:solidFill>
                  <a:schemeClr val="dk2"/>
                </a:solidFill>
              </a:rPr>
              <a:t>Shakira (The Sun Comes Out World Tour)</a:t>
            </a:r>
            <a:endParaRPr b="1" i="1" sz="900"/>
          </a:p>
        </p:txBody>
      </p:sp>
      <p:sp>
        <p:nvSpPr>
          <p:cNvPr id="341" name="Google Shape;34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Sentiment-Based Stance Examples </a:t>
            </a:r>
            <a:endParaRPr/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5">
            <a:alphaModFix/>
          </a:blip>
          <a:srcRect b="1195" l="0" r="0" t="0"/>
          <a:stretch/>
        </p:blipFill>
        <p:spPr>
          <a:xfrm>
            <a:off x="1059700" y="2667619"/>
            <a:ext cx="8694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0442" y="2080569"/>
            <a:ext cx="869399" cy="12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4473" y="3216269"/>
            <a:ext cx="869400" cy="12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3229" y="2202138"/>
            <a:ext cx="1650462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/>
        </p:nvPicPr>
        <p:blipFill rotWithShape="1">
          <a:blip r:embed="rId9">
            <a:alphaModFix/>
          </a:blip>
          <a:srcRect b="0" l="0" r="635" t="-20"/>
          <a:stretch/>
        </p:blipFill>
        <p:spPr>
          <a:xfrm>
            <a:off x="3208425" y="2596179"/>
            <a:ext cx="2160000" cy="1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87950" y="2977637"/>
            <a:ext cx="2525838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53688" y="2578213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53688" y="2184138"/>
            <a:ext cx="180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7"/>
          <p:cNvSpPr txBox="1"/>
          <p:nvPr/>
        </p:nvSpPr>
        <p:spPr>
          <a:xfrm>
            <a:off x="4756200" y="2758200"/>
            <a:ext cx="110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Phoenix Suns</a:t>
            </a:r>
            <a:endParaRPr b="1" i="1" sz="1000"/>
          </a:p>
        </p:txBody>
      </p:sp>
      <p:pic>
        <p:nvPicPr>
          <p:cNvPr id="351" name="Google Shape;351;p37"/>
          <p:cNvPicPr preferRelativeResize="0"/>
          <p:nvPr/>
        </p:nvPicPr>
        <p:blipFill rotWithShape="1">
          <a:blip r:embed="rId13">
            <a:alphaModFix/>
          </a:blip>
          <a:srcRect b="13904" l="19694" r="22448" t="12174"/>
          <a:stretch/>
        </p:blipFill>
        <p:spPr>
          <a:xfrm>
            <a:off x="3501376" y="3640935"/>
            <a:ext cx="1899002" cy="9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44000" y="2806800"/>
            <a:ext cx="180000" cy="1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37"/>
          <p:cNvCxnSpPr>
            <a:stCxn id="331" idx="1"/>
          </p:cNvCxnSpPr>
          <p:nvPr/>
        </p:nvCxnSpPr>
        <p:spPr>
          <a:xfrm>
            <a:off x="5810925" y="3039475"/>
            <a:ext cx="256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37"/>
          <p:cNvSpPr/>
          <p:nvPr/>
        </p:nvSpPr>
        <p:spPr>
          <a:xfrm>
            <a:off x="5570200" y="1938625"/>
            <a:ext cx="4680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19050">
            <a:solidFill>
              <a:srgbClr val="4B6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5570200" y="3573275"/>
            <a:ext cx="4680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19050">
            <a:solidFill>
              <a:srgbClr val="4B6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5442" y="2747150"/>
            <a:ext cx="1650462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5900" y="272915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19200" y="4171325"/>
            <a:ext cx="2525838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74700" y="2058157"/>
            <a:ext cx="2160000" cy="578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7"/>
          <p:cNvSpPr txBox="1"/>
          <p:nvPr/>
        </p:nvSpPr>
        <p:spPr>
          <a:xfrm rot="-1500165">
            <a:off x="3552150" y="3718595"/>
            <a:ext cx="1835510" cy="554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27BA0"/>
                </a:solidFill>
                <a:highlight>
                  <a:srgbClr val="FFFFFF"/>
                </a:highlight>
              </a:rPr>
              <a:t>Pre-trained</a:t>
            </a:r>
            <a:br>
              <a:rPr b="1" lang="en-GB" sz="1200">
                <a:solidFill>
                  <a:srgbClr val="C27BA0"/>
                </a:solidFill>
                <a:highlight>
                  <a:srgbClr val="FFFFFF"/>
                </a:highlight>
              </a:rPr>
            </a:br>
            <a:r>
              <a:rPr b="1" lang="en-GB" sz="1200">
                <a:solidFill>
                  <a:srgbClr val="C27BA0"/>
                </a:solidFill>
                <a:highlight>
                  <a:srgbClr val="FFFFFF"/>
                </a:highlight>
              </a:rPr>
              <a:t>Sentiment Classifier</a:t>
            </a:r>
            <a:endParaRPr b="1" sz="1200">
              <a:solidFill>
                <a:srgbClr val="C27BA0"/>
              </a:solidFill>
              <a:highlight>
                <a:srgbClr val="FFFFFF"/>
              </a:highlight>
            </a:endParaRPr>
          </a:p>
        </p:txBody>
      </p:sp>
      <p:sp>
        <p:nvSpPr>
          <p:cNvPr id="361" name="Google Shape;361;p37"/>
          <p:cNvSpPr txBox="1"/>
          <p:nvPr/>
        </p:nvSpPr>
        <p:spPr>
          <a:xfrm>
            <a:off x="576350" y="1017713"/>
            <a:ext cx="244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>
                <a:solidFill>
                  <a:schemeClr val="dk2"/>
                </a:solidFill>
              </a:rPr>
              <a:t>Step I: </a:t>
            </a: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Sample Candidate Articles</a:t>
            </a:r>
            <a:endParaRPr b="1" i="1"/>
          </a:p>
        </p:txBody>
      </p:sp>
      <p:sp>
        <p:nvSpPr>
          <p:cNvPr id="362" name="Google Shape;362;p37"/>
          <p:cNvSpPr txBox="1"/>
          <p:nvPr/>
        </p:nvSpPr>
        <p:spPr>
          <a:xfrm>
            <a:off x="3226875" y="1017713"/>
            <a:ext cx="244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>
                <a:solidFill>
                  <a:schemeClr val="dk2"/>
                </a:solidFill>
              </a:rPr>
              <a:t>Step II: </a:t>
            </a: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Match &amp; Annotate</a:t>
            </a:r>
            <a:endParaRPr b="1" i="1"/>
          </a:p>
        </p:txBody>
      </p:sp>
      <p:sp>
        <p:nvSpPr>
          <p:cNvPr id="363" name="Google Shape;363;p37"/>
          <p:cNvSpPr txBox="1"/>
          <p:nvPr/>
        </p:nvSpPr>
        <p:spPr>
          <a:xfrm>
            <a:off x="5930700" y="1018800"/>
            <a:ext cx="244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>
                <a:solidFill>
                  <a:schemeClr val="dk2"/>
                </a:solidFill>
              </a:rPr>
              <a:t>Step III: </a:t>
            </a: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Augment</a:t>
            </a:r>
            <a:br>
              <a:rPr b="1" i="1" lang="en-GB">
                <a:solidFill>
                  <a:schemeClr val="dk2"/>
                </a:solidFill>
              </a:rPr>
            </a:br>
            <a:r>
              <a:rPr b="1" i="1" lang="en-GB" sz="1200">
                <a:solidFill>
                  <a:schemeClr val="dk2"/>
                </a:solidFill>
              </a:rPr>
              <a:t>(a) Expand Target</a:t>
            </a:r>
            <a:endParaRPr b="1" i="1" sz="1200"/>
          </a:p>
        </p:txBody>
      </p:sp>
      <p:sp>
        <p:nvSpPr>
          <p:cNvPr id="364" name="Google Shape;364;p37"/>
          <p:cNvSpPr txBox="1"/>
          <p:nvPr/>
        </p:nvSpPr>
        <p:spPr>
          <a:xfrm>
            <a:off x="5930700" y="3094300"/>
            <a:ext cx="24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200">
                <a:solidFill>
                  <a:schemeClr val="dk2"/>
                </a:solidFill>
              </a:rPr>
              <a:t>(b) Mix (Unrelated)</a:t>
            </a:r>
            <a:endParaRPr b="1" i="1" sz="1200"/>
          </a:p>
        </p:txBody>
      </p:sp>
      <p:pic>
        <p:nvPicPr>
          <p:cNvPr id="365" name="Google Shape;36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5004" y="3711225"/>
            <a:ext cx="1650462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7"/>
          <p:cNvSpPr txBox="1"/>
          <p:nvPr/>
        </p:nvSpPr>
        <p:spPr>
          <a:xfrm>
            <a:off x="6935500" y="3442213"/>
            <a:ext cx="110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Phoenix Suns</a:t>
            </a:r>
            <a:endParaRPr b="1" i="1" sz="1000"/>
          </a:p>
        </p:txBody>
      </p:sp>
      <p:pic>
        <p:nvPicPr>
          <p:cNvPr id="367" name="Google Shape;3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700" y="3501700"/>
            <a:ext cx="179999" cy="17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37"/>
          <p:cNvCxnSpPr>
            <a:stCxn id="351" idx="3"/>
            <a:endCxn id="352" idx="2"/>
          </p:cNvCxnSpPr>
          <p:nvPr/>
        </p:nvCxnSpPr>
        <p:spPr>
          <a:xfrm rot="10800000">
            <a:off x="4734078" y="2986936"/>
            <a:ext cx="666300" cy="1104000"/>
          </a:xfrm>
          <a:prstGeom prst="curvedConnector4">
            <a:avLst>
              <a:gd fmla="val -35738" name="adj1"/>
              <a:gd fmla="val 70387" name="adj2"/>
            </a:avLst>
          </a:prstGeom>
          <a:noFill/>
          <a:ln cap="flat" cmpd="sng" w="19050">
            <a:solidFill>
              <a:srgbClr val="E06666"/>
            </a:solidFill>
            <a:prstDash val="dashDot"/>
            <a:round/>
            <a:headEnd len="med" w="med" type="none"/>
            <a:tailEnd len="med" w="med" type="stealth"/>
          </a:ln>
        </p:spPr>
      </p:cxnSp>
      <p:cxnSp>
        <p:nvCxnSpPr>
          <p:cNvPr id="369" name="Google Shape;369;p37"/>
          <p:cNvCxnSpPr>
            <a:endCxn id="348" idx="3"/>
          </p:cNvCxnSpPr>
          <p:nvPr/>
        </p:nvCxnSpPr>
        <p:spPr>
          <a:xfrm rot="-5400000">
            <a:off x="4862888" y="3139212"/>
            <a:ext cx="1141800" cy="199800"/>
          </a:xfrm>
          <a:prstGeom prst="curvedConnector4">
            <a:avLst>
              <a:gd fmla="val 46059" name="adj1"/>
              <a:gd fmla="val 219182" name="adj2"/>
            </a:avLst>
          </a:prstGeom>
          <a:noFill/>
          <a:ln cap="flat" cmpd="sng" w="19050">
            <a:solidFill>
              <a:srgbClr val="6AA84F"/>
            </a:solidFill>
            <a:prstDash val="dashDot"/>
            <a:round/>
            <a:headEnd len="med" w="med" type="none"/>
            <a:tailEnd len="med" w="med" type="stealth"/>
          </a:ln>
        </p:spPr>
      </p:cxnSp>
      <p:cxnSp>
        <p:nvCxnSpPr>
          <p:cNvPr id="370" name="Google Shape;370;p37"/>
          <p:cNvCxnSpPr>
            <a:endCxn id="349" idx="3"/>
          </p:cNvCxnSpPr>
          <p:nvPr/>
        </p:nvCxnSpPr>
        <p:spPr>
          <a:xfrm rot="-5400000">
            <a:off x="4456388" y="3220338"/>
            <a:ext cx="2023500" cy="131100"/>
          </a:xfrm>
          <a:prstGeom prst="curvedConnector4">
            <a:avLst>
              <a:gd fmla="val 8282" name="adj1"/>
              <a:gd fmla="val 281636" name="adj2"/>
            </a:avLst>
          </a:prstGeom>
          <a:noFill/>
          <a:ln cap="flat" cmpd="sng" w="19050">
            <a:solidFill>
              <a:srgbClr val="6D9EEB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371" name="Google Shape;371;p37"/>
          <p:cNvSpPr/>
          <p:nvPr/>
        </p:nvSpPr>
        <p:spPr>
          <a:xfrm rot="5262563">
            <a:off x="7003060" y="2974556"/>
            <a:ext cx="180144" cy="2158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9525">
            <a:solidFill>
              <a:srgbClr val="4B6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7"/>
          <p:cNvSpPr txBox="1"/>
          <p:nvPr/>
        </p:nvSpPr>
        <p:spPr>
          <a:xfrm rot="-1500165">
            <a:off x="4855175" y="2731578"/>
            <a:ext cx="1835510" cy="615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E06666"/>
                </a:solidFill>
                <a:highlight>
                  <a:srgbClr val="FFFFFF"/>
                </a:highlight>
              </a:rPr>
              <a:t>Sentiment-Based Stance Datasets</a:t>
            </a:r>
            <a:endParaRPr b="1">
              <a:solidFill>
                <a:srgbClr val="E06666"/>
              </a:solidFill>
              <a:highlight>
                <a:srgbClr val="FFFFFF"/>
              </a:highlight>
            </a:endParaRPr>
          </a:p>
        </p:txBody>
      </p:sp>
      <p:sp>
        <p:nvSpPr>
          <p:cNvPr id="373" name="Google Shape;37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Datasets (All)</a:t>
            </a:r>
            <a:endParaRPr/>
          </a:p>
        </p:txBody>
      </p:sp>
      <p:sp>
        <p:nvSpPr>
          <p:cNvPr id="379" name="Google Shape;37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Cross-Lingual </a:t>
            </a:r>
            <a:r>
              <a:rPr lang="en-GB"/>
              <a:t>Stance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 sz="1600"/>
              <a:t>100,000 examples </a:t>
            </a:r>
            <a:r>
              <a:rPr lang="en-GB" sz="1600"/>
              <a:t>(60K training)</a:t>
            </a:r>
            <a:endParaRPr sz="16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 sz="1600"/>
              <a:t>Mostly small in size </a:t>
            </a:r>
            <a:r>
              <a:rPr lang="en-GB" sz="1600"/>
              <a:t>(most datasets have &gt; 2K examples)</a:t>
            </a:r>
            <a:endParaRPr sz="1600"/>
          </a:p>
        </p:txBody>
      </p:sp>
      <p:sp>
        <p:nvSpPr>
          <p:cNvPr id="380" name="Google Shape;38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Datasets (All)</a:t>
            </a:r>
            <a:endParaRPr/>
          </a:p>
        </p:txBody>
      </p:sp>
      <p:sp>
        <p:nvSpPr>
          <p:cNvPr id="386" name="Google Shape;38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Cross-Lingual </a:t>
            </a:r>
            <a:r>
              <a:rPr lang="en-GB"/>
              <a:t>Stance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 sz="1600"/>
              <a:t>100,000 examples </a:t>
            </a:r>
            <a:r>
              <a:rPr lang="en-GB" sz="1600"/>
              <a:t>(60K training)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 sz="1600"/>
              <a:t>Mostly small in size </a:t>
            </a:r>
            <a:r>
              <a:rPr lang="en-GB" sz="1600"/>
              <a:t>(most datasets have </a:t>
            </a:r>
            <a:r>
              <a:rPr lang="en-GB" sz="1600"/>
              <a:t>&gt;</a:t>
            </a:r>
            <a:r>
              <a:rPr lang="en-GB" sz="1600"/>
              <a:t> 2K examples)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Sentiment-Based </a:t>
            </a:r>
            <a:r>
              <a:rPr lang="en-GB"/>
              <a:t>Stance (</a:t>
            </a:r>
            <a:r>
              <a:rPr i="1" lang="en-GB"/>
              <a:t>en/mWiki</a:t>
            </a:r>
            <a:r>
              <a:rPr lang="en-GB"/>
              <a:t>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Sampled from 12,000 Wiki articles </a:t>
            </a:r>
            <a:endParaRPr sz="1600"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-GB"/>
              <a:t>Multilingual</a:t>
            </a:r>
            <a:r>
              <a:rPr lang="en-GB"/>
              <a:t>: 1K per-language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-GB"/>
              <a:t>English</a:t>
            </a:r>
            <a:r>
              <a:rPr lang="en-GB"/>
              <a:t>: All English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600"/>
              <a:t>300,000 examples (8:1:1 split)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87" name="Google Shape;38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Datasets (All)</a:t>
            </a:r>
            <a:endParaRPr/>
          </a:p>
        </p:txBody>
      </p:sp>
      <p:sp>
        <p:nvSpPr>
          <p:cNvPr id="393" name="Google Shape;39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Cross-Lingual </a:t>
            </a:r>
            <a:r>
              <a:rPr lang="en-GB"/>
              <a:t>Stance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 sz="1600"/>
              <a:t>100,000 examples </a:t>
            </a:r>
            <a:r>
              <a:rPr lang="en-GB" sz="1600"/>
              <a:t>(60K training)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 sz="1600"/>
              <a:t>Mostly small in size </a:t>
            </a:r>
            <a:r>
              <a:rPr lang="en-GB" sz="1600"/>
              <a:t>(most datasets have &gt; 2K examples)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Sentiment-Based </a:t>
            </a:r>
            <a:r>
              <a:rPr lang="en-GB"/>
              <a:t>Stance (</a:t>
            </a:r>
            <a:r>
              <a:rPr i="1" lang="en-GB"/>
              <a:t>en/mWiki</a:t>
            </a:r>
            <a:r>
              <a:rPr lang="en-GB"/>
              <a:t>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Sampled from 12,000 Wiki articles </a:t>
            </a:r>
            <a:endParaRPr sz="1600"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-GB"/>
              <a:t>Multilingual</a:t>
            </a:r>
            <a:r>
              <a:rPr lang="en-GB"/>
              <a:t>: 1K per-language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i="1" lang="en-GB"/>
              <a:t>English</a:t>
            </a:r>
            <a:r>
              <a:rPr lang="en-GB"/>
              <a:t>: All English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600"/>
              <a:t>300,000 examples (8:1:1 split)</a:t>
            </a:r>
            <a:endParaRPr sz="16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English </a:t>
            </a:r>
            <a:r>
              <a:rPr lang="en-GB"/>
              <a:t>Stance (</a:t>
            </a:r>
            <a:r>
              <a:rPr i="1" lang="en-GB"/>
              <a:t>enstance</a:t>
            </a:r>
            <a:r>
              <a:rPr lang="en-GB">
                <a:solidFill>
                  <a:srgbClr val="000000"/>
                </a:solidFill>
              </a:rPr>
              <a:t>)</a:t>
            </a:r>
            <a:endParaRPr b="1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600"/>
              <a:t>16</a:t>
            </a:r>
            <a:r>
              <a:rPr lang="en-GB" sz="1600"/>
              <a:t> datasets, </a:t>
            </a:r>
            <a:r>
              <a:rPr b="1" lang="en-GB" sz="1600"/>
              <a:t>250,000 examples</a:t>
            </a:r>
            <a:r>
              <a:rPr lang="en-GB" sz="1600"/>
              <a:t> (154K training)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600"/>
              <a:t>24 unique labels</a:t>
            </a:r>
            <a:endParaRPr sz="1600"/>
          </a:p>
        </p:txBody>
      </p:sp>
      <p:sp>
        <p:nvSpPr>
          <p:cNvPr id="394" name="Google Shape;39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Zero-Shot</a:t>
            </a:r>
            <a:r>
              <a:rPr lang="en-GB"/>
              <a:t> Transfer</a:t>
            </a:r>
            <a:endParaRPr b="1"/>
          </a:p>
        </p:txBody>
      </p:sp>
      <p:sp>
        <p:nvSpPr>
          <p:cNvPr id="400" name="Google Shape;40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</a:t>
            </a:r>
            <a:endParaRPr/>
          </a:p>
        </p:txBody>
      </p:sp>
      <p:sp>
        <p:nvSpPr>
          <p:cNvPr id="401" name="Google Shape;401;p41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95959"/>
                </a:solidFill>
              </a:rPr>
              <a:t>No cross-lingual (in-domain) training</a:t>
            </a:r>
            <a:endParaRPr i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02" name="Google Shape;4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854" y="1152486"/>
            <a:ext cx="3852000" cy="332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Stance Detection: Definitions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(Stance Detection) </a:t>
            </a:r>
            <a:r>
              <a:rPr i="1" lang="en-GB" sz="1400">
                <a:solidFill>
                  <a:schemeClr val="dk1"/>
                </a:solidFill>
              </a:rPr>
              <a:t>For an input in the form of a piece of text and a target pair, stance detection is a classification problem</a:t>
            </a:r>
            <a:r>
              <a:rPr b="1" i="1" lang="en-GB" sz="1400">
                <a:solidFill>
                  <a:schemeClr val="dk1"/>
                </a:solidFill>
              </a:rPr>
              <a:t> </a:t>
            </a:r>
            <a:r>
              <a:rPr i="1" lang="en-GB" sz="1400">
                <a:solidFill>
                  <a:schemeClr val="dk1"/>
                </a:solidFill>
              </a:rPr>
              <a:t>where the stance of the </a:t>
            </a:r>
            <a:r>
              <a:rPr b="1" i="1" lang="en-GB" sz="1400">
                <a:solidFill>
                  <a:schemeClr val="dk1"/>
                </a:solidFill>
              </a:rPr>
              <a:t>author of the text</a:t>
            </a:r>
            <a:r>
              <a:rPr i="1" lang="en-GB" sz="1400">
                <a:solidFill>
                  <a:schemeClr val="dk1"/>
                </a:solidFill>
              </a:rPr>
              <a:t> is sought in the form of a category label from this set: {</a:t>
            </a:r>
            <a:r>
              <a:rPr b="1" i="1" lang="en-GB" sz="1400">
                <a:solidFill>
                  <a:schemeClr val="dk1"/>
                </a:solidFill>
              </a:rPr>
              <a:t>Favor,Against,Neither</a:t>
            </a:r>
            <a:r>
              <a:rPr i="1" lang="en-GB" sz="1400">
                <a:solidFill>
                  <a:schemeClr val="dk1"/>
                </a:solidFill>
              </a:rPr>
              <a:t>}... </a:t>
            </a:r>
            <a:r>
              <a:rPr baseline="30000" i="1" lang="en-GB" sz="1400">
                <a:solidFill>
                  <a:schemeClr val="dk1"/>
                </a:solidFill>
              </a:rPr>
              <a:t>[1]</a:t>
            </a:r>
            <a:endParaRPr baseline="30000" sz="1400">
              <a:solidFill>
                <a:schemeClr val="dk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5006350" y="4496400"/>
            <a:ext cx="395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[1] </a:t>
            </a:r>
            <a:r>
              <a:rPr lang="en-GB" sz="700">
                <a:solidFill>
                  <a:schemeClr val="dk1"/>
                </a:solidFill>
              </a:rPr>
              <a:t>Dilek Küçük and Fazli Can. 2020. </a:t>
            </a:r>
            <a:r>
              <a:rPr i="1" lang="en-GB" sz="700">
                <a:solidFill>
                  <a:schemeClr val="dk1"/>
                </a:solidFill>
              </a:rPr>
              <a:t>Stance Detection: A Survey</a:t>
            </a:r>
            <a:r>
              <a:rPr lang="en-GB" sz="700">
                <a:solidFill>
                  <a:schemeClr val="dk1"/>
                </a:solidFill>
              </a:rPr>
              <a:t>. ACM Comput. Surv. 53, 1, 12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</a:rPr>
              <a:t>[2] </a:t>
            </a:r>
            <a:r>
              <a:rPr lang="en-GB" sz="700"/>
              <a:t>AlDayel, Abeer, and Walid Magdy. "Stance detection on social media: State of the art and trends." </a:t>
            </a:r>
            <a:r>
              <a:rPr i="1" lang="en-GB" sz="700"/>
              <a:t>Information Processing &amp; Management</a:t>
            </a:r>
            <a:r>
              <a:rPr lang="en-GB" sz="700"/>
              <a:t> 58.4 (2021): 102597.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[3] Mohammad, Saif, et al. "Semeval-2016 task 6: Detecting stance in tweets." Proceedings of the 10th international workshop on semantic evaluation (SemEval-2016). 2016.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(Stance Detection </a:t>
            </a:r>
            <a:r>
              <a:rPr b="1" i="1" lang="en-GB">
                <a:solidFill>
                  <a:schemeClr val="dk1"/>
                </a:solidFill>
              </a:rPr>
              <a:t>in Social Media</a:t>
            </a:r>
            <a:r>
              <a:rPr i="1" lang="en-GB">
                <a:solidFill>
                  <a:schemeClr val="dk1"/>
                </a:solidFill>
              </a:rPr>
              <a:t>) Stance Detection is concerned with individuals’ views toward objects of evaluation through various aspects related to the </a:t>
            </a:r>
            <a:r>
              <a:rPr b="1" i="1" lang="en-GB">
                <a:solidFill>
                  <a:schemeClr val="dk1"/>
                </a:solidFill>
              </a:rPr>
              <a:t>users’ post and personality traits</a:t>
            </a:r>
            <a:r>
              <a:rPr i="1" lang="en-GB">
                <a:solidFill>
                  <a:schemeClr val="dk1"/>
                </a:solidFill>
              </a:rPr>
              <a:t>.</a:t>
            </a:r>
            <a:r>
              <a:rPr baseline="30000" lang="en-GB">
                <a:solidFill>
                  <a:schemeClr val="dk1"/>
                </a:solidFill>
              </a:rPr>
              <a:t>[2]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i="1" lang="en-GB">
                <a:solidFill>
                  <a:schemeClr val="dk1"/>
                </a:solidFill>
              </a:rPr>
              <a:t>The category label is chosen from the set: </a:t>
            </a:r>
            <a:r>
              <a:rPr b="1" i="1" lang="en-GB">
                <a:solidFill>
                  <a:schemeClr val="dk1"/>
                </a:solidFill>
              </a:rPr>
              <a:t>{Support, Deny, Query, Comment}</a:t>
            </a:r>
            <a:r>
              <a:rPr i="1" lang="en-GB">
                <a:solidFill>
                  <a:schemeClr val="dk1"/>
                </a:solidFill>
              </a:rPr>
              <a:t>...</a:t>
            </a:r>
            <a:r>
              <a:rPr baseline="30000" lang="en-GB">
                <a:solidFill>
                  <a:schemeClr val="dk1"/>
                </a:solidFill>
              </a:rPr>
              <a:t>[3]</a:t>
            </a:r>
            <a:endParaRPr baseline="30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Zero-Shot Transfer</a:t>
            </a:r>
            <a:endParaRPr/>
          </a:p>
        </p:txBody>
      </p:sp>
      <p:sp>
        <p:nvSpPr>
          <p:cNvPr id="408" name="Google Shape;408;p42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95959"/>
                </a:solidFill>
              </a:rPr>
              <a:t>No cross-lingual (in-domain) training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Simple </a:t>
            </a:r>
            <a:r>
              <a:rPr i="1" lang="en-GB">
                <a:solidFill>
                  <a:schemeClr val="dk2"/>
                </a:solidFill>
              </a:rPr>
              <a:t>pattern without any</a:t>
            </a:r>
            <a:r>
              <a:rPr i="1" lang="en-GB">
                <a:solidFill>
                  <a:srgbClr val="595959"/>
                </a:solidFill>
              </a:rPr>
              <a:t> pre-training  does </a:t>
            </a:r>
            <a:r>
              <a:rPr b="1" i="1" lang="en-GB">
                <a:solidFill>
                  <a:srgbClr val="595959"/>
                </a:solidFill>
              </a:rPr>
              <a:t>not know how to solve the task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09" name="Google Shape;4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854" y="1152486"/>
            <a:ext cx="3852000" cy="332812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2"/>
          <p:cNvSpPr/>
          <p:nvPr/>
        </p:nvSpPr>
        <p:spPr>
          <a:xfrm>
            <a:off x="5379725" y="1487425"/>
            <a:ext cx="1417200" cy="2566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Zero-Shot Transfer</a:t>
            </a:r>
            <a:endParaRPr/>
          </a:p>
        </p:txBody>
      </p:sp>
      <p:sp>
        <p:nvSpPr>
          <p:cNvPr id="417" name="Google Shape;417;p43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95959"/>
                </a:solidFill>
              </a:rPr>
              <a:t>No cross-lingual (in-domain) training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Simple pattern without any pre-training  does </a:t>
            </a:r>
            <a:r>
              <a:rPr b="1" i="1" lang="en-GB">
                <a:solidFill>
                  <a:srgbClr val="595959"/>
                </a:solidFill>
              </a:rPr>
              <a:t>not know how to solve the task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Sentiment-based pre-trained models:</a:t>
            </a:r>
            <a:endParaRPr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In general is worse than </a:t>
            </a:r>
            <a:r>
              <a:rPr i="1" lang="en-GB">
                <a:solidFill>
                  <a:schemeClr val="dk2"/>
                </a:solidFill>
              </a:rPr>
              <a:t>random</a:t>
            </a:r>
            <a:endParaRPr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Promising results on some datasets</a:t>
            </a:r>
            <a:endParaRPr b="1"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Best on</a:t>
            </a:r>
            <a:r>
              <a:rPr b="1" i="1" lang="en-GB">
                <a:solidFill>
                  <a:srgbClr val="595959"/>
                </a:solidFill>
              </a:rPr>
              <a:t> "against, favor"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18" name="Google Shape;4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854" y="1152486"/>
            <a:ext cx="3852000" cy="332812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3"/>
          <p:cNvSpPr/>
          <p:nvPr/>
        </p:nvSpPr>
        <p:spPr>
          <a:xfrm>
            <a:off x="6751325" y="1615450"/>
            <a:ext cx="1440300" cy="24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Zero-Shot Transfer</a:t>
            </a:r>
            <a:endParaRPr/>
          </a:p>
        </p:txBody>
      </p:sp>
      <p:sp>
        <p:nvSpPr>
          <p:cNvPr id="426" name="Google Shape;426;p44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95959"/>
                </a:solidFill>
              </a:rPr>
              <a:t>No cross-lingual (in-domain) training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Simple pattern without any pre-training  does </a:t>
            </a:r>
            <a:r>
              <a:rPr b="1" i="1" lang="en-GB">
                <a:solidFill>
                  <a:schemeClr val="dk2"/>
                </a:solidFill>
              </a:rPr>
              <a:t>not know how to solve the task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Sentiment-based pre-trained models:</a:t>
            </a:r>
            <a:endParaRPr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In general is worse than </a:t>
            </a:r>
            <a:r>
              <a:rPr i="1" lang="en-GB">
                <a:solidFill>
                  <a:schemeClr val="dk2"/>
                </a:solidFill>
              </a:rPr>
              <a:t>random</a:t>
            </a:r>
            <a:endParaRPr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Promising results on some datasets</a:t>
            </a:r>
            <a:endParaRPr b="1"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Best on</a:t>
            </a:r>
            <a:r>
              <a:rPr b="1" i="1" lang="en-GB">
                <a:solidFill>
                  <a:srgbClr val="595959"/>
                </a:solidFill>
              </a:rPr>
              <a:t> "against, favor"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English Stance pre-training </a:t>
            </a:r>
            <a:r>
              <a:rPr b="1" lang="en-GB">
                <a:solidFill>
                  <a:schemeClr val="dk2"/>
                </a:solidFill>
              </a:rPr>
              <a:t>(Best F1) </a:t>
            </a:r>
            <a:endParaRPr b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b="1" lang="en-GB">
                <a:solidFill>
                  <a:schemeClr val="dk2"/>
                </a:solidFill>
              </a:rPr>
              <a:t>Beats the </a:t>
            </a:r>
            <a:r>
              <a:rPr i="1" lang="en-GB">
                <a:solidFill>
                  <a:schemeClr val="dk2"/>
                </a:solidFill>
              </a:rPr>
              <a:t>random </a:t>
            </a:r>
            <a:r>
              <a:rPr b="1" lang="en-GB">
                <a:solidFill>
                  <a:schemeClr val="dk2"/>
                </a:solidFill>
              </a:rPr>
              <a:t>baseline </a:t>
            </a:r>
            <a:r>
              <a:rPr lang="en-GB">
                <a:solidFill>
                  <a:schemeClr val="dk2"/>
                </a:solidFill>
              </a:rPr>
              <a:t>on 9/15</a:t>
            </a:r>
            <a:endParaRPr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b="1" lang="en-GB">
                <a:solidFill>
                  <a:schemeClr val="dk2"/>
                </a:solidFill>
              </a:rPr>
              <a:t>+5 F1 </a:t>
            </a:r>
            <a:r>
              <a:rPr lang="en-GB">
                <a:solidFill>
                  <a:schemeClr val="dk2"/>
                </a:solidFill>
              </a:rPr>
              <a:t>better than</a:t>
            </a:r>
            <a:r>
              <a:rPr lang="en-GB">
                <a:solidFill>
                  <a:schemeClr val="dk2"/>
                </a:solidFill>
              </a:rPr>
              <a:t> the baseline, </a:t>
            </a:r>
            <a:br>
              <a:rPr lang="en-GB">
                <a:solidFill>
                  <a:schemeClr val="dk2"/>
                </a:solidFill>
              </a:rPr>
            </a:br>
            <a:r>
              <a:rPr b="1" lang="en-GB">
                <a:solidFill>
                  <a:schemeClr val="dk2"/>
                </a:solidFill>
              </a:rPr>
              <a:t>-15 F1</a:t>
            </a:r>
            <a:r>
              <a:rPr lang="en-GB">
                <a:solidFill>
                  <a:schemeClr val="dk2"/>
                </a:solidFill>
              </a:rPr>
              <a:t> </a:t>
            </a:r>
            <a:r>
              <a:rPr b="1" lang="en-GB">
                <a:solidFill>
                  <a:schemeClr val="dk2"/>
                </a:solidFill>
              </a:rPr>
              <a:t>worse than 32 examples</a:t>
            </a:r>
            <a:endParaRPr b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-GB">
                <a:solidFill>
                  <a:schemeClr val="dk2"/>
                </a:solidFill>
              </a:rPr>
              <a:t>Still, does</a:t>
            </a:r>
            <a:r>
              <a:rPr b="1" lang="en-GB">
                <a:solidFill>
                  <a:schemeClr val="dk2"/>
                </a:solidFill>
              </a:rPr>
              <a:t> not guarantee successful transfer </a:t>
            </a:r>
            <a:r>
              <a:rPr lang="en-GB">
                <a:solidFill>
                  <a:schemeClr val="dk2"/>
                </a:solidFill>
              </a:rPr>
              <a:t>in zero-shot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27" name="Google Shape;4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854" y="1152486"/>
            <a:ext cx="3852000" cy="33281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4"/>
          <p:cNvSpPr/>
          <p:nvPr/>
        </p:nvSpPr>
        <p:spPr>
          <a:xfrm>
            <a:off x="8199125" y="1152475"/>
            <a:ext cx="678300" cy="2901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Few-Shot Training</a:t>
            </a:r>
            <a:endParaRPr b="1"/>
          </a:p>
        </p:txBody>
      </p:sp>
      <p:sp>
        <p:nvSpPr>
          <p:cNvPr id="435" name="Google Shape;43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</a:t>
            </a:r>
            <a:endParaRPr/>
          </a:p>
        </p:txBody>
      </p:sp>
      <p:sp>
        <p:nvSpPr>
          <p:cNvPr id="436" name="Google Shape;436;p45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All models </a:t>
            </a:r>
            <a:r>
              <a:rPr b="1" i="1" lang="en-GB">
                <a:solidFill>
                  <a:schemeClr val="dk2"/>
                </a:solidFill>
              </a:rPr>
              <a:t>outperform</a:t>
            </a:r>
            <a:r>
              <a:rPr i="1" lang="en-GB">
                <a:solidFill>
                  <a:schemeClr val="dk2"/>
                </a:solidFill>
              </a:rPr>
              <a:t> the</a:t>
            </a:r>
            <a:r>
              <a:rPr b="1" i="1" lang="en-GB">
                <a:solidFill>
                  <a:schemeClr val="dk2"/>
                </a:solidFill>
              </a:rPr>
              <a:t> random/zero-shot baseline</a:t>
            </a:r>
            <a:endParaRPr i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>
              <a:solidFill>
                <a:srgbClr val="595959"/>
              </a:solidFill>
            </a:endParaRPr>
          </a:p>
        </p:txBody>
      </p:sp>
      <p:pic>
        <p:nvPicPr>
          <p:cNvPr id="437" name="Google Shape;4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35996" cy="33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5"/>
          <p:cNvSpPr/>
          <p:nvPr/>
        </p:nvSpPr>
        <p:spPr>
          <a:xfrm>
            <a:off x="5554975" y="1170000"/>
            <a:ext cx="2674500" cy="33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Few-Shot Training</a:t>
            </a:r>
            <a:endParaRPr b="1"/>
          </a:p>
        </p:txBody>
      </p:sp>
      <p:sp>
        <p:nvSpPr>
          <p:cNvPr id="444" name="Google Shape;444;p46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All models </a:t>
            </a:r>
            <a:r>
              <a:rPr b="1" i="1" lang="en-GB">
                <a:solidFill>
                  <a:schemeClr val="dk2"/>
                </a:solidFill>
              </a:rPr>
              <a:t>outperform</a:t>
            </a:r>
            <a:r>
              <a:rPr i="1" lang="en-GB">
                <a:solidFill>
                  <a:schemeClr val="dk2"/>
                </a:solidFill>
              </a:rPr>
              <a:t> the</a:t>
            </a:r>
            <a:r>
              <a:rPr b="1" i="1" lang="en-GB">
                <a:solidFill>
                  <a:schemeClr val="dk2"/>
                </a:solidFill>
              </a:rPr>
              <a:t> random/zero-shot baseline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Models w/o any pre-training perform </a:t>
            </a:r>
            <a:r>
              <a:rPr b="1" i="1" lang="en-GB">
                <a:solidFill>
                  <a:srgbClr val="595959"/>
                </a:solidFill>
              </a:rPr>
              <a:t>the worst</a:t>
            </a:r>
            <a:endParaRPr b="1" i="1">
              <a:solidFill>
                <a:srgbClr val="595959"/>
              </a:solidFill>
            </a:endParaRPr>
          </a:p>
        </p:txBody>
      </p:sp>
      <p:pic>
        <p:nvPicPr>
          <p:cNvPr id="445" name="Google Shape;4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35996" cy="33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6"/>
          <p:cNvSpPr/>
          <p:nvPr/>
        </p:nvSpPr>
        <p:spPr>
          <a:xfrm>
            <a:off x="6408425" y="1304875"/>
            <a:ext cx="891600" cy="16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6"/>
          <p:cNvSpPr/>
          <p:nvPr/>
        </p:nvSpPr>
        <p:spPr>
          <a:xfrm>
            <a:off x="5532125" y="1170000"/>
            <a:ext cx="701100" cy="16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Few-Shot Training</a:t>
            </a:r>
            <a:endParaRPr b="1"/>
          </a:p>
        </p:txBody>
      </p:sp>
      <p:sp>
        <p:nvSpPr>
          <p:cNvPr id="454" name="Google Shape;454;p47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All models </a:t>
            </a:r>
            <a:r>
              <a:rPr b="1" i="1" lang="en-GB">
                <a:solidFill>
                  <a:schemeClr val="dk2"/>
                </a:solidFill>
              </a:rPr>
              <a:t>outperform</a:t>
            </a:r>
            <a:r>
              <a:rPr i="1" lang="en-GB">
                <a:solidFill>
                  <a:schemeClr val="dk2"/>
                </a:solidFill>
              </a:rPr>
              <a:t> the</a:t>
            </a:r>
            <a:r>
              <a:rPr b="1" i="1" lang="en-GB">
                <a:solidFill>
                  <a:schemeClr val="dk2"/>
                </a:solidFill>
              </a:rPr>
              <a:t> random/zero-shot baseline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Models w/o any pre-training perform </a:t>
            </a:r>
            <a:r>
              <a:rPr b="1" i="1" lang="en-GB">
                <a:solidFill>
                  <a:srgbClr val="595959"/>
                </a:solidFill>
              </a:rPr>
              <a:t>the worst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Multilingual Sentiment</a:t>
            </a:r>
            <a:r>
              <a:rPr i="1" lang="en-GB">
                <a:solidFill>
                  <a:srgbClr val="595959"/>
                </a:solidFill>
              </a:rPr>
              <a:t> pre-training is </a:t>
            </a:r>
            <a:r>
              <a:rPr b="1" i="1" lang="en-GB">
                <a:solidFill>
                  <a:srgbClr val="595959"/>
                </a:solidFill>
              </a:rPr>
              <a:t>better</a:t>
            </a:r>
            <a:r>
              <a:rPr i="1" lang="en-GB">
                <a:solidFill>
                  <a:srgbClr val="595959"/>
                </a:solidFill>
              </a:rPr>
              <a:t> </a:t>
            </a:r>
            <a:r>
              <a:rPr i="1" lang="en-GB">
                <a:solidFill>
                  <a:srgbClr val="595959"/>
                </a:solidFill>
              </a:rPr>
              <a:t>than the </a:t>
            </a:r>
            <a:r>
              <a:rPr b="1" i="1" lang="en-GB">
                <a:solidFill>
                  <a:srgbClr val="595959"/>
                </a:solidFill>
              </a:rPr>
              <a:t>English</a:t>
            </a:r>
            <a:r>
              <a:rPr b="1" i="1" lang="en-GB">
                <a:solidFill>
                  <a:srgbClr val="595959"/>
                </a:solidFill>
              </a:rPr>
              <a:t> Sentiment </a:t>
            </a:r>
            <a:r>
              <a:rPr i="1" lang="en-GB">
                <a:solidFill>
                  <a:srgbClr val="595959"/>
                </a:solidFill>
              </a:rPr>
              <a:t>one</a:t>
            </a:r>
            <a:endParaRPr b="1" i="1">
              <a:solidFill>
                <a:srgbClr val="595959"/>
              </a:solidFill>
            </a:endParaRPr>
          </a:p>
        </p:txBody>
      </p:sp>
      <p:pic>
        <p:nvPicPr>
          <p:cNvPr id="455" name="Google Shape;45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35996" cy="33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7"/>
          <p:cNvSpPr/>
          <p:nvPr/>
        </p:nvSpPr>
        <p:spPr>
          <a:xfrm>
            <a:off x="6400800" y="1170000"/>
            <a:ext cx="1638300" cy="165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Few-Shot Training</a:t>
            </a:r>
            <a:endParaRPr b="1"/>
          </a:p>
        </p:txBody>
      </p:sp>
      <p:sp>
        <p:nvSpPr>
          <p:cNvPr id="463" name="Google Shape;463;p48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All models </a:t>
            </a:r>
            <a:r>
              <a:rPr b="1" i="1" lang="en-GB">
                <a:solidFill>
                  <a:schemeClr val="dk2"/>
                </a:solidFill>
              </a:rPr>
              <a:t>outperform</a:t>
            </a:r>
            <a:r>
              <a:rPr i="1" lang="en-GB">
                <a:solidFill>
                  <a:schemeClr val="dk2"/>
                </a:solidFill>
              </a:rPr>
              <a:t> the</a:t>
            </a:r>
            <a:r>
              <a:rPr b="1" i="1" lang="en-GB">
                <a:solidFill>
                  <a:schemeClr val="dk2"/>
                </a:solidFill>
              </a:rPr>
              <a:t> random/zero-shot baseline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Models w/o any pre-training perform </a:t>
            </a:r>
            <a:r>
              <a:rPr b="1" i="1" lang="en-GB">
                <a:solidFill>
                  <a:srgbClr val="595959"/>
                </a:solidFill>
              </a:rPr>
              <a:t>the worst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Multilingual Sentiment</a:t>
            </a:r>
            <a:r>
              <a:rPr i="1" lang="en-GB">
                <a:solidFill>
                  <a:srgbClr val="595959"/>
                </a:solidFill>
              </a:rPr>
              <a:t> pre-training is </a:t>
            </a:r>
            <a:r>
              <a:rPr b="1" i="1" lang="en-GB">
                <a:solidFill>
                  <a:srgbClr val="595959"/>
                </a:solidFill>
              </a:rPr>
              <a:t>better</a:t>
            </a:r>
            <a:r>
              <a:rPr i="1" lang="en-GB">
                <a:solidFill>
                  <a:srgbClr val="595959"/>
                </a:solidFill>
              </a:rPr>
              <a:t> </a:t>
            </a:r>
            <a:r>
              <a:rPr i="1" lang="en-GB">
                <a:solidFill>
                  <a:srgbClr val="595959"/>
                </a:solidFill>
              </a:rPr>
              <a:t>than the </a:t>
            </a:r>
            <a:r>
              <a:rPr b="1" i="1" lang="en-GB">
                <a:solidFill>
                  <a:srgbClr val="595959"/>
                </a:solidFill>
              </a:rPr>
              <a:t>English</a:t>
            </a:r>
            <a:r>
              <a:rPr b="1" i="1" lang="en-GB">
                <a:solidFill>
                  <a:srgbClr val="595959"/>
                </a:solidFill>
              </a:rPr>
              <a:t> Sentiment </a:t>
            </a:r>
            <a:r>
              <a:rPr i="1" lang="en-GB">
                <a:solidFill>
                  <a:srgbClr val="595959"/>
                </a:solidFill>
              </a:rPr>
              <a:t>one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English stance</a:t>
            </a:r>
            <a:r>
              <a:rPr i="1" lang="en-GB">
                <a:solidFill>
                  <a:srgbClr val="595959"/>
                </a:solidFill>
              </a:rPr>
              <a:t> adds </a:t>
            </a:r>
            <a:r>
              <a:rPr b="1" i="1" lang="en-GB">
                <a:solidFill>
                  <a:srgbClr val="595959"/>
                </a:solidFill>
              </a:rPr>
              <a:t>3-12 points F1</a:t>
            </a:r>
            <a:r>
              <a:rPr i="1" lang="en-GB">
                <a:solidFill>
                  <a:srgbClr val="595959"/>
                </a:solidFill>
              </a:rPr>
              <a:t> in few-shot</a:t>
            </a:r>
            <a:r>
              <a:rPr i="1" lang="en-GB">
                <a:solidFill>
                  <a:srgbClr val="595959"/>
                </a:solidFill>
              </a:rPr>
              <a:t> setting compared to other models</a:t>
            </a:r>
            <a:endParaRPr i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>
              <a:solidFill>
                <a:srgbClr val="595959"/>
              </a:solidFill>
            </a:endParaRPr>
          </a:p>
        </p:txBody>
      </p:sp>
      <p:pic>
        <p:nvPicPr>
          <p:cNvPr id="464" name="Google Shape;4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35996" cy="33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8"/>
          <p:cNvSpPr/>
          <p:nvPr/>
        </p:nvSpPr>
        <p:spPr>
          <a:xfrm>
            <a:off x="5532125" y="1304875"/>
            <a:ext cx="769500" cy="16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(Few-Shot)</a:t>
            </a:r>
            <a:endParaRPr b="1"/>
          </a:p>
        </p:txBody>
      </p:sp>
      <p:sp>
        <p:nvSpPr>
          <p:cNvPr id="472" name="Google Shape;47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</a:t>
            </a:r>
            <a:endParaRPr/>
          </a:p>
        </p:txBody>
      </p:sp>
      <p:sp>
        <p:nvSpPr>
          <p:cNvPr id="473" name="Google Shape;473;p49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rgbClr val="595959"/>
                </a:solidFill>
              </a:rPr>
              <a:t>Training on </a:t>
            </a:r>
            <a:r>
              <a:rPr i="1" lang="en-GB">
                <a:solidFill>
                  <a:schemeClr val="dk2"/>
                </a:solidFill>
              </a:rPr>
              <a:t>32</a:t>
            </a:r>
            <a:r>
              <a:rPr i="1" lang="en-GB">
                <a:solidFill>
                  <a:srgbClr val="595959"/>
                </a:solidFill>
              </a:rPr>
              <a:t> examples leads to </a:t>
            </a:r>
            <a:r>
              <a:rPr b="1" i="1" lang="en-GB">
                <a:solidFill>
                  <a:srgbClr val="595959"/>
                </a:solidFill>
              </a:rPr>
              <a:t>large variance </a:t>
            </a:r>
            <a:r>
              <a:rPr i="1" lang="en-GB">
                <a:solidFill>
                  <a:srgbClr val="595959"/>
                </a:solidFill>
              </a:rPr>
              <a:t>and</a:t>
            </a:r>
            <a:r>
              <a:rPr b="1" i="1" lang="en-GB">
                <a:solidFill>
                  <a:srgbClr val="595959"/>
                </a:solidFill>
              </a:rPr>
              <a:t> instability </a:t>
            </a:r>
            <a:r>
              <a:rPr i="1" lang="en-GB">
                <a:solidFill>
                  <a:srgbClr val="595959"/>
                </a:solidFill>
              </a:rPr>
              <a:t>in the model</a:t>
            </a:r>
            <a:endParaRPr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σ varies from 1.1 to 8.9, </a:t>
            </a:r>
            <a:br>
              <a:rPr i="1" lang="en-GB">
                <a:solidFill>
                  <a:srgbClr val="595959"/>
                </a:solidFill>
              </a:rPr>
            </a:br>
            <a:r>
              <a:rPr i="1" lang="en-GB">
                <a:solidFill>
                  <a:srgbClr val="595959"/>
                </a:solidFill>
              </a:rPr>
              <a:t>3.5 on average</a:t>
            </a:r>
            <a:endParaRPr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en/mWiki reduce avg. σ to 2.7</a:t>
            </a:r>
            <a:endParaRPr i="1">
              <a:solidFill>
                <a:srgbClr val="595959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-"/>
            </a:pPr>
            <a:r>
              <a:rPr i="1" lang="en-GB">
                <a:solidFill>
                  <a:srgbClr val="595959"/>
                </a:solidFill>
              </a:rPr>
              <a:t>MDL drops </a:t>
            </a:r>
            <a:r>
              <a:rPr i="1" lang="en-GB">
                <a:solidFill>
                  <a:schemeClr val="dk2"/>
                </a:solidFill>
              </a:rPr>
              <a:t>σ to under 1.7</a:t>
            </a:r>
            <a:r>
              <a:rPr i="1" lang="en-GB">
                <a:solidFill>
                  <a:srgbClr val="595959"/>
                </a:solidFill>
              </a:rPr>
              <a:t> </a:t>
            </a:r>
            <a:endParaRPr i="1">
              <a:solidFill>
                <a:schemeClr val="dk2"/>
              </a:solidFill>
            </a:endParaRPr>
          </a:p>
        </p:txBody>
      </p:sp>
      <p:pic>
        <p:nvPicPr>
          <p:cNvPr id="474" name="Google Shape;47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726542" cy="3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</a:t>
            </a:r>
            <a:r>
              <a:rPr lang="en-GB"/>
              <a:t>(Few-Shot)</a:t>
            </a:r>
            <a:endParaRPr b="1"/>
          </a:p>
        </p:txBody>
      </p:sp>
      <p:pic>
        <p:nvPicPr>
          <p:cNvPr id="480" name="Google Shape;48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825" y="710746"/>
            <a:ext cx="3999901" cy="424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550" y="1702325"/>
            <a:ext cx="2347749" cy="4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0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Training on 32 examples leads to </a:t>
            </a:r>
            <a:r>
              <a:rPr b="1" i="1" lang="en-GB">
                <a:solidFill>
                  <a:schemeClr val="dk2"/>
                </a:solidFill>
              </a:rPr>
              <a:t>large variance </a:t>
            </a:r>
            <a:r>
              <a:rPr i="1" lang="en-GB">
                <a:solidFill>
                  <a:schemeClr val="dk2"/>
                </a:solidFill>
              </a:rPr>
              <a:t>and</a:t>
            </a:r>
            <a:r>
              <a:rPr b="1" i="1" lang="en-GB">
                <a:solidFill>
                  <a:schemeClr val="dk2"/>
                </a:solidFill>
              </a:rPr>
              <a:t> instability </a:t>
            </a:r>
            <a:r>
              <a:rPr i="1" lang="en-GB">
                <a:solidFill>
                  <a:schemeClr val="dk2"/>
                </a:solidFill>
              </a:rPr>
              <a:t>in the model</a:t>
            </a:r>
            <a:endParaRPr i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i="1" lang="en-GB">
                <a:solidFill>
                  <a:schemeClr val="dk2"/>
                </a:solidFill>
              </a:rPr>
              <a:t>σ varies from 1.1 to 8.9, </a:t>
            </a:r>
            <a:br>
              <a:rPr i="1" lang="en-GB">
                <a:solidFill>
                  <a:schemeClr val="dk2"/>
                </a:solidFill>
              </a:rPr>
            </a:br>
            <a:r>
              <a:rPr i="1" lang="en-GB">
                <a:solidFill>
                  <a:schemeClr val="dk2"/>
                </a:solidFill>
              </a:rPr>
              <a:t>3.5 on average</a:t>
            </a:r>
            <a:endParaRPr i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i="1" lang="en-GB">
                <a:solidFill>
                  <a:schemeClr val="dk2"/>
                </a:solidFill>
              </a:rPr>
              <a:t>en/mWiki reduce avg. σ to 2.7</a:t>
            </a:r>
            <a:endParaRPr i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i="1" lang="en-GB">
                <a:solidFill>
                  <a:schemeClr val="dk2"/>
                </a:solidFill>
              </a:rPr>
              <a:t>MDL drops σ to under 1.7 </a:t>
            </a:r>
            <a:endParaRPr i="1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Per-dataset metrics </a:t>
            </a:r>
            <a:r>
              <a:rPr b="1" i="1" lang="en-GB">
                <a:solidFill>
                  <a:schemeClr val="dk2"/>
                </a:solidFill>
              </a:rPr>
              <a:t>follow the trends in the averaged F1</a:t>
            </a:r>
            <a:r>
              <a:rPr i="1" lang="en-GB">
                <a:solidFill>
                  <a:schemeClr val="dk2"/>
                </a:solidFill>
              </a:rPr>
              <a:t> for most datasets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483" name="Google Shape;48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</a:t>
            </a:r>
            <a:r>
              <a:rPr lang="en-GB"/>
              <a:t>(Few-Shot)</a:t>
            </a:r>
            <a:endParaRPr b="1"/>
          </a:p>
        </p:txBody>
      </p:sp>
      <p:pic>
        <p:nvPicPr>
          <p:cNvPr id="489" name="Google Shape;4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376" y="1133600"/>
            <a:ext cx="2520000" cy="181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576" y="2409125"/>
            <a:ext cx="2520000" cy="17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625" y="659875"/>
            <a:ext cx="2347749" cy="4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1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Training on 32 examples leads to </a:t>
            </a:r>
            <a:r>
              <a:rPr b="1" i="1" lang="en-GB">
                <a:solidFill>
                  <a:schemeClr val="dk2"/>
                </a:solidFill>
              </a:rPr>
              <a:t>large variance </a:t>
            </a:r>
            <a:r>
              <a:rPr i="1" lang="en-GB">
                <a:solidFill>
                  <a:schemeClr val="dk2"/>
                </a:solidFill>
              </a:rPr>
              <a:t>and</a:t>
            </a:r>
            <a:r>
              <a:rPr b="1" i="1" lang="en-GB">
                <a:solidFill>
                  <a:schemeClr val="dk2"/>
                </a:solidFill>
              </a:rPr>
              <a:t> instability </a:t>
            </a:r>
            <a:r>
              <a:rPr i="1" lang="en-GB">
                <a:solidFill>
                  <a:schemeClr val="dk2"/>
                </a:solidFill>
              </a:rPr>
              <a:t>in the model</a:t>
            </a:r>
            <a:endParaRPr i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i="1" lang="en-GB">
                <a:solidFill>
                  <a:schemeClr val="dk2"/>
                </a:solidFill>
              </a:rPr>
              <a:t>σ varies from 1.1 to 8.9, </a:t>
            </a:r>
            <a:br>
              <a:rPr i="1" lang="en-GB">
                <a:solidFill>
                  <a:schemeClr val="dk2"/>
                </a:solidFill>
              </a:rPr>
            </a:br>
            <a:r>
              <a:rPr i="1" lang="en-GB">
                <a:solidFill>
                  <a:schemeClr val="dk2"/>
                </a:solidFill>
              </a:rPr>
              <a:t>3.5 on average</a:t>
            </a:r>
            <a:endParaRPr i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i="1" lang="en-GB">
                <a:solidFill>
                  <a:schemeClr val="dk2"/>
                </a:solidFill>
              </a:rPr>
              <a:t>en/mWiki reduce avg. σ to 2.7</a:t>
            </a:r>
            <a:endParaRPr i="1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i="1" lang="en-GB">
                <a:solidFill>
                  <a:schemeClr val="dk2"/>
                </a:solidFill>
              </a:rPr>
              <a:t>MDL drops σ to under 1.7 </a:t>
            </a:r>
            <a:endParaRPr i="1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Per-dataset metrics </a:t>
            </a:r>
            <a:r>
              <a:rPr b="1" i="1" lang="en-GB">
                <a:solidFill>
                  <a:schemeClr val="dk2"/>
                </a:solidFill>
              </a:rPr>
              <a:t>follow the trends in the averaged F1</a:t>
            </a:r>
            <a:r>
              <a:rPr i="1" lang="en-GB">
                <a:solidFill>
                  <a:schemeClr val="dk2"/>
                </a:solidFill>
              </a:rPr>
              <a:t> for most datasets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There is a </a:t>
            </a:r>
            <a:r>
              <a:rPr b="1" i="1" lang="en-GB">
                <a:solidFill>
                  <a:schemeClr val="dk2"/>
                </a:solidFill>
              </a:rPr>
              <a:t>risk</a:t>
            </a:r>
            <a:r>
              <a:rPr i="1" lang="en-GB">
                <a:solidFill>
                  <a:schemeClr val="dk2"/>
                </a:solidFill>
              </a:rPr>
              <a:t> of introducing </a:t>
            </a:r>
            <a:r>
              <a:rPr b="1" i="1" lang="en-GB">
                <a:solidFill>
                  <a:schemeClr val="dk2"/>
                </a:solidFill>
              </a:rPr>
              <a:t>additional</a:t>
            </a:r>
            <a:r>
              <a:rPr i="1" lang="en-GB">
                <a:solidFill>
                  <a:schemeClr val="dk2"/>
                </a:solidFill>
              </a:rPr>
              <a:t> </a:t>
            </a:r>
            <a:r>
              <a:rPr b="1" i="1" lang="en-GB">
                <a:solidFill>
                  <a:schemeClr val="dk2"/>
                </a:solidFill>
              </a:rPr>
              <a:t>bias with the pre-training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493" name="Google Shape;49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Comprehensive Study of Cross-Lingual Stance Detection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Prior work: mostly narrow studies on small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Combining multiple stance datasets was only recently explored for English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80223" cy="33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Full-Resource Training</a:t>
            </a:r>
            <a:endParaRPr/>
          </a:p>
        </p:txBody>
      </p:sp>
      <p:sp>
        <p:nvSpPr>
          <p:cNvPr id="500" name="Google Shape;50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16</a:t>
            </a:r>
            <a:endParaRPr/>
          </a:p>
        </p:txBody>
      </p:sp>
      <p:sp>
        <p:nvSpPr>
          <p:cNvPr id="501" name="Google Shape;501;p52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all data points from the cross-lingual (in-domain) datasets</a:t>
            </a:r>
            <a:endParaRPr b="1" i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80223" cy="33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Full-Resource Training</a:t>
            </a:r>
            <a:endParaRPr b="1"/>
          </a:p>
        </p:txBody>
      </p:sp>
      <p:sp>
        <p:nvSpPr>
          <p:cNvPr id="508" name="Google Shape;508;p53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all data points from the cross-lingual (in-domain) datasets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Pattern-based </a:t>
            </a:r>
            <a:r>
              <a:rPr i="1" lang="en-GB">
                <a:solidFill>
                  <a:srgbClr val="595959"/>
                </a:solidFill>
              </a:rPr>
              <a:t>models </a:t>
            </a:r>
            <a:r>
              <a:rPr b="1" i="1" lang="en-GB">
                <a:solidFill>
                  <a:srgbClr val="595959"/>
                </a:solidFill>
              </a:rPr>
              <a:t>outperform</a:t>
            </a:r>
            <a:r>
              <a:rPr i="1" lang="en-GB">
                <a:solidFill>
                  <a:srgbClr val="595959"/>
                </a:solidFill>
              </a:rPr>
              <a:t> standard fine-tuned </a:t>
            </a:r>
            <a:r>
              <a:rPr b="1" i="1" lang="en-GB">
                <a:solidFill>
                  <a:srgbClr val="595959"/>
                </a:solidFill>
              </a:rPr>
              <a:t>XLM-R</a:t>
            </a:r>
            <a:endParaRPr b="1" i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>
              <a:solidFill>
                <a:srgbClr val="595959"/>
              </a:solidFill>
            </a:endParaRPr>
          </a:p>
        </p:txBody>
      </p:sp>
      <p:sp>
        <p:nvSpPr>
          <p:cNvPr id="509" name="Google Shape;509;p53"/>
          <p:cNvSpPr/>
          <p:nvPr/>
        </p:nvSpPr>
        <p:spPr>
          <a:xfrm>
            <a:off x="5401050" y="3115050"/>
            <a:ext cx="920400" cy="840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16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80223" cy="33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Full-Resource Training</a:t>
            </a:r>
            <a:endParaRPr/>
          </a:p>
        </p:txBody>
      </p:sp>
      <p:sp>
        <p:nvSpPr>
          <p:cNvPr id="517" name="Google Shape;517;p54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all data points from the cross-lingual (in-domain) datasets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Pattern-based </a:t>
            </a:r>
            <a:r>
              <a:rPr i="1" lang="en-GB">
                <a:solidFill>
                  <a:srgbClr val="595959"/>
                </a:solidFill>
              </a:rPr>
              <a:t>models </a:t>
            </a:r>
            <a:r>
              <a:rPr b="1" i="1" lang="en-GB">
                <a:solidFill>
                  <a:srgbClr val="595959"/>
                </a:solidFill>
              </a:rPr>
              <a:t>outperform</a:t>
            </a:r>
            <a:r>
              <a:rPr i="1" lang="en-GB">
                <a:solidFill>
                  <a:srgbClr val="595959"/>
                </a:solidFill>
              </a:rPr>
              <a:t> standard fine-tuned </a:t>
            </a:r>
            <a:r>
              <a:rPr b="1" i="1" lang="en-GB">
                <a:solidFill>
                  <a:srgbClr val="595959"/>
                </a:solidFill>
              </a:rPr>
              <a:t>XLM-R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chemeClr val="dk2"/>
                </a:solidFill>
              </a:rPr>
              <a:t>Multilingual </a:t>
            </a:r>
            <a:r>
              <a:rPr i="1" lang="en-GB">
                <a:solidFill>
                  <a:schemeClr val="dk2"/>
                </a:solidFill>
              </a:rPr>
              <a:t>sentiment pre-training </a:t>
            </a:r>
            <a:r>
              <a:rPr b="1" i="1" lang="en-GB">
                <a:solidFill>
                  <a:schemeClr val="dk2"/>
                </a:solidFill>
              </a:rPr>
              <a:t>outperforms English</a:t>
            </a:r>
            <a:endParaRPr b="1" i="1">
              <a:solidFill>
                <a:srgbClr val="595959"/>
              </a:solidFill>
            </a:endParaRPr>
          </a:p>
        </p:txBody>
      </p:sp>
      <p:sp>
        <p:nvSpPr>
          <p:cNvPr id="518" name="Google Shape;518;p54"/>
          <p:cNvSpPr/>
          <p:nvPr/>
        </p:nvSpPr>
        <p:spPr>
          <a:xfrm>
            <a:off x="6339850" y="2304300"/>
            <a:ext cx="951000" cy="1658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16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80223" cy="33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Full-Resource Training</a:t>
            </a:r>
            <a:endParaRPr/>
          </a:p>
        </p:txBody>
      </p:sp>
      <p:sp>
        <p:nvSpPr>
          <p:cNvPr id="526" name="Google Shape;526;p55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all data points from the cross-lingual (in-domain) datasets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Pattern-based </a:t>
            </a:r>
            <a:r>
              <a:rPr i="1" lang="en-GB">
                <a:solidFill>
                  <a:srgbClr val="595959"/>
                </a:solidFill>
              </a:rPr>
              <a:t>models </a:t>
            </a:r>
            <a:r>
              <a:rPr b="1" i="1" lang="en-GB">
                <a:solidFill>
                  <a:srgbClr val="595959"/>
                </a:solidFill>
              </a:rPr>
              <a:t>outperform</a:t>
            </a:r>
            <a:r>
              <a:rPr i="1" lang="en-GB">
                <a:solidFill>
                  <a:srgbClr val="595959"/>
                </a:solidFill>
              </a:rPr>
              <a:t> standard fine-tuned </a:t>
            </a:r>
            <a:r>
              <a:rPr b="1" i="1" lang="en-GB">
                <a:solidFill>
                  <a:srgbClr val="595959"/>
                </a:solidFill>
              </a:rPr>
              <a:t>XLM-R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chemeClr val="dk2"/>
                </a:solidFill>
              </a:rPr>
              <a:t>Multilingual </a:t>
            </a:r>
            <a:r>
              <a:rPr i="1" lang="en-GB">
                <a:solidFill>
                  <a:schemeClr val="dk2"/>
                </a:solidFill>
              </a:rPr>
              <a:t>sentiment pre-training </a:t>
            </a:r>
            <a:r>
              <a:rPr b="1" i="1" lang="en-GB">
                <a:solidFill>
                  <a:schemeClr val="dk2"/>
                </a:solidFill>
              </a:rPr>
              <a:t>outperforms English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Stance-based pre-training </a:t>
            </a:r>
            <a:r>
              <a:rPr i="1" lang="en-GB">
                <a:solidFill>
                  <a:srgbClr val="595959"/>
                </a:solidFill>
              </a:rPr>
              <a:t>is </a:t>
            </a:r>
            <a:r>
              <a:rPr b="1" i="1" lang="en-GB">
                <a:solidFill>
                  <a:srgbClr val="595959"/>
                </a:solidFill>
              </a:rPr>
              <a:t>better</a:t>
            </a:r>
            <a:r>
              <a:rPr i="1" lang="en-GB">
                <a:solidFill>
                  <a:srgbClr val="595959"/>
                </a:solidFill>
              </a:rPr>
              <a:t> than </a:t>
            </a:r>
            <a:r>
              <a:rPr b="1" i="1" lang="en-GB">
                <a:solidFill>
                  <a:srgbClr val="595959"/>
                </a:solidFill>
              </a:rPr>
              <a:t>noisy sentiment </a:t>
            </a:r>
            <a:endParaRPr b="1" i="1">
              <a:solidFill>
                <a:srgbClr val="595959"/>
              </a:solidFill>
            </a:endParaRPr>
          </a:p>
        </p:txBody>
      </p:sp>
      <p:sp>
        <p:nvSpPr>
          <p:cNvPr id="527" name="Google Shape;527;p55"/>
          <p:cNvSpPr/>
          <p:nvPr/>
        </p:nvSpPr>
        <p:spPr>
          <a:xfrm>
            <a:off x="6361200" y="1548375"/>
            <a:ext cx="1411200" cy="240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16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80223" cy="33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Full-Resource Training</a:t>
            </a:r>
            <a:endParaRPr/>
          </a:p>
        </p:txBody>
      </p:sp>
      <p:sp>
        <p:nvSpPr>
          <p:cNvPr id="535" name="Google Shape;535;p56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all data points from the cross-lingual (in-domain) datasets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Pattern-based </a:t>
            </a:r>
            <a:r>
              <a:rPr i="1" lang="en-GB">
                <a:solidFill>
                  <a:srgbClr val="595959"/>
                </a:solidFill>
              </a:rPr>
              <a:t>models </a:t>
            </a:r>
            <a:r>
              <a:rPr b="1" i="1" lang="en-GB">
                <a:solidFill>
                  <a:srgbClr val="595959"/>
                </a:solidFill>
              </a:rPr>
              <a:t>outperform</a:t>
            </a:r>
            <a:r>
              <a:rPr i="1" lang="en-GB">
                <a:solidFill>
                  <a:srgbClr val="595959"/>
                </a:solidFill>
              </a:rPr>
              <a:t> standard fine-tuned </a:t>
            </a:r>
            <a:r>
              <a:rPr b="1" i="1" lang="en-GB">
                <a:solidFill>
                  <a:srgbClr val="595959"/>
                </a:solidFill>
              </a:rPr>
              <a:t>XLM-R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chemeClr val="dk2"/>
                </a:solidFill>
              </a:rPr>
              <a:t>Multilingual </a:t>
            </a:r>
            <a:r>
              <a:rPr i="1" lang="en-GB">
                <a:solidFill>
                  <a:schemeClr val="dk2"/>
                </a:solidFill>
              </a:rPr>
              <a:t>sentiment pre-training </a:t>
            </a:r>
            <a:r>
              <a:rPr b="1" i="1" lang="en-GB">
                <a:solidFill>
                  <a:schemeClr val="dk2"/>
                </a:solidFill>
              </a:rPr>
              <a:t>outperforms English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Stance-based pre-training </a:t>
            </a:r>
            <a:r>
              <a:rPr i="1" lang="en-GB">
                <a:solidFill>
                  <a:srgbClr val="595959"/>
                </a:solidFill>
              </a:rPr>
              <a:t>is </a:t>
            </a:r>
            <a:r>
              <a:rPr b="1" i="1" lang="en-GB">
                <a:solidFill>
                  <a:srgbClr val="595959"/>
                </a:solidFill>
              </a:rPr>
              <a:t>better</a:t>
            </a:r>
            <a:r>
              <a:rPr i="1" lang="en-GB">
                <a:solidFill>
                  <a:srgbClr val="595959"/>
                </a:solidFill>
              </a:rPr>
              <a:t> than </a:t>
            </a:r>
            <a:r>
              <a:rPr b="1" i="1" lang="en-GB">
                <a:solidFill>
                  <a:srgbClr val="595959"/>
                </a:solidFill>
              </a:rPr>
              <a:t>noisy sentiment </a:t>
            </a:r>
            <a:endParaRPr b="1"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i="1" lang="en-GB">
                <a:solidFill>
                  <a:srgbClr val="595959"/>
                </a:solidFill>
              </a:rPr>
              <a:t>MDL</a:t>
            </a:r>
            <a:r>
              <a:rPr i="1" lang="en-GB">
                <a:solidFill>
                  <a:srgbClr val="595959"/>
                </a:solidFill>
              </a:rPr>
              <a:t> on Multilingual/in-domain/ data </a:t>
            </a:r>
            <a:r>
              <a:rPr b="1" i="1" lang="en-GB">
                <a:solidFill>
                  <a:srgbClr val="595959"/>
                </a:solidFill>
              </a:rPr>
              <a:t>outperforms</a:t>
            </a:r>
            <a:r>
              <a:rPr i="1" lang="en-GB">
                <a:solidFill>
                  <a:srgbClr val="595959"/>
                </a:solidFill>
              </a:rPr>
              <a:t> English/out-of-domain/</a:t>
            </a:r>
            <a:endParaRPr b="1" i="1">
              <a:solidFill>
                <a:srgbClr val="595959"/>
              </a:solidFill>
            </a:endParaRPr>
          </a:p>
        </p:txBody>
      </p:sp>
      <p:sp>
        <p:nvSpPr>
          <p:cNvPr id="536" name="Google Shape;536;p56"/>
          <p:cNvSpPr/>
          <p:nvPr/>
        </p:nvSpPr>
        <p:spPr>
          <a:xfrm>
            <a:off x="7296900" y="1371600"/>
            <a:ext cx="1426500" cy="258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16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Summary and Future Work</a:t>
            </a:r>
            <a:endParaRPr/>
          </a:p>
        </p:txBody>
      </p:sp>
      <p:sp>
        <p:nvSpPr>
          <p:cNvPr id="543" name="Google Shape;54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17</a:t>
            </a:r>
            <a:endParaRPr/>
          </a:p>
        </p:txBody>
      </p:sp>
      <p:sp>
        <p:nvSpPr>
          <p:cNvPr id="544" name="Google Shape;544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Summary</a:t>
            </a:r>
            <a:endParaRPr sz="2000"/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presented the </a:t>
            </a:r>
            <a:r>
              <a:rPr b="1" lang="en-GB" sz="2000"/>
              <a:t>largest</a:t>
            </a:r>
            <a:r>
              <a:rPr lang="en-GB" sz="2000"/>
              <a:t> study on cross-lingual stance detection to date, covering </a:t>
            </a:r>
            <a:r>
              <a:rPr b="1" lang="en-GB" sz="2000"/>
              <a:t>15 datasets</a:t>
            </a:r>
            <a:endParaRPr b="1"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investigated few-shot </a:t>
            </a:r>
            <a:r>
              <a:rPr b="1" lang="en-GB" sz="2000"/>
              <a:t>Pattern-Exploiting Training</a:t>
            </a:r>
            <a:r>
              <a:rPr lang="en-GB" sz="2000"/>
              <a:t> with different </a:t>
            </a:r>
            <a:r>
              <a:rPr b="1" lang="en-GB" sz="2000"/>
              <a:t>(pre-)training procedures</a:t>
            </a:r>
            <a:endParaRPr b="1"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proposed a novel </a:t>
            </a:r>
            <a:r>
              <a:rPr b="1" lang="en-GB" sz="2000"/>
              <a:t>label encoder </a:t>
            </a:r>
            <a:r>
              <a:rPr lang="en-GB" sz="2000"/>
              <a:t>that mitigates the need for </a:t>
            </a:r>
            <a:r>
              <a:rPr b="1" lang="en-GB" sz="2000"/>
              <a:t>verbalisation of labels</a:t>
            </a:r>
            <a:endParaRPr b="1"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introduced a novel methodology to </a:t>
            </a:r>
            <a:r>
              <a:rPr b="1" lang="en-GB" sz="2000"/>
              <a:t>produce artificial stance examples</a:t>
            </a: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using a set of </a:t>
            </a:r>
            <a:r>
              <a:rPr b="1" lang="en-GB" sz="2000"/>
              <a:t>sentiment annotations</a:t>
            </a:r>
            <a:endParaRPr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offered a </a:t>
            </a:r>
            <a:r>
              <a:rPr lang="en-GB" sz="2000"/>
              <a:t>challeng</a:t>
            </a:r>
            <a:r>
              <a:rPr lang="en-GB" sz="2000"/>
              <a:t>ing</a:t>
            </a:r>
            <a:r>
              <a:rPr lang="en-GB" sz="2000"/>
              <a:t> </a:t>
            </a:r>
            <a:r>
              <a:rPr b="1" lang="en-GB" sz="2000"/>
              <a:t>testbed for cross-</a:t>
            </a:r>
            <a:r>
              <a:rPr b="1" lang="en-GB" sz="2000"/>
              <a:t>language</a:t>
            </a:r>
            <a:r>
              <a:rPr b="1" lang="en-GB" sz="2000"/>
              <a:t> evaluation</a:t>
            </a:r>
            <a:endParaRPr b="1"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t/>
            </a:r>
            <a:endParaRPr b="1" sz="20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545" name="Google Shape;545;p57"/>
          <p:cNvSpPr/>
          <p:nvPr/>
        </p:nvSpPr>
        <p:spPr>
          <a:xfrm>
            <a:off x="457200" y="3360425"/>
            <a:ext cx="335400" cy="1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Summary</a:t>
            </a:r>
            <a:endParaRPr sz="2000"/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presented the </a:t>
            </a:r>
            <a:r>
              <a:rPr b="1" lang="en-GB" sz="2000"/>
              <a:t>largest</a:t>
            </a:r>
            <a:r>
              <a:rPr lang="en-GB" sz="2000"/>
              <a:t> study on cross-lingual stance detection to date, covering </a:t>
            </a:r>
            <a:r>
              <a:rPr b="1" lang="en-GB" sz="2000"/>
              <a:t>15 datasets</a:t>
            </a:r>
            <a:endParaRPr b="1"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investigated few-shot </a:t>
            </a:r>
            <a:r>
              <a:rPr b="1" lang="en-GB" sz="2000"/>
              <a:t>Pattern-Exploiting Training</a:t>
            </a:r>
            <a:r>
              <a:rPr lang="en-GB" sz="2000"/>
              <a:t> with different </a:t>
            </a:r>
            <a:r>
              <a:rPr b="1" lang="en-GB" sz="2000"/>
              <a:t>(pre-)training procedures</a:t>
            </a:r>
            <a:endParaRPr b="1"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proposed a novel </a:t>
            </a:r>
            <a:r>
              <a:rPr b="1" lang="en-GB" sz="2000"/>
              <a:t>label encoder </a:t>
            </a:r>
            <a:r>
              <a:rPr lang="en-GB" sz="2000"/>
              <a:t>that mitigates the need for </a:t>
            </a:r>
            <a:r>
              <a:rPr b="1" lang="en-GB" sz="2000"/>
              <a:t>verbalisation of labels</a:t>
            </a:r>
            <a:endParaRPr b="1"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introduced a novel methodology to </a:t>
            </a:r>
            <a:r>
              <a:rPr b="1" lang="en-GB" sz="2000"/>
              <a:t>produce artificial stance examples</a:t>
            </a: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using a set of </a:t>
            </a:r>
            <a:r>
              <a:rPr b="1" lang="en-GB" sz="2000"/>
              <a:t>sentiment annotations</a:t>
            </a:r>
            <a:endParaRPr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We offered a challeng</a:t>
            </a:r>
            <a:r>
              <a:rPr lang="en-GB" sz="2000"/>
              <a:t>ing</a:t>
            </a:r>
            <a:r>
              <a:rPr lang="en-GB" sz="2000"/>
              <a:t> </a:t>
            </a:r>
            <a:r>
              <a:rPr b="1" lang="en-GB" sz="2000"/>
              <a:t>testbed for cross-language evaluation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000"/>
              <a:t>Future Work</a:t>
            </a:r>
            <a:endParaRPr sz="2000"/>
          </a:p>
          <a:p>
            <a:pPr indent="-3175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Experiment with more sentiment-based models and </a:t>
            </a:r>
            <a:r>
              <a:rPr lang="en-GB" sz="2000"/>
              <a:t>prompt-engineering techniques</a:t>
            </a:r>
            <a:r>
              <a:rPr lang="en-GB" sz="2000"/>
              <a:t> </a:t>
            </a:r>
            <a:endParaRPr sz="2000"/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 sz="2000"/>
              <a:t>Include other stance detection tasks, e.g., stance of a person/medium towards a claim/topic</a:t>
            </a:r>
            <a:endParaRPr sz="2000"/>
          </a:p>
        </p:txBody>
      </p:sp>
      <p:sp>
        <p:nvSpPr>
          <p:cNvPr id="551" name="Google Shape;55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Summary and Future Work</a:t>
            </a:r>
            <a:endParaRPr/>
          </a:p>
        </p:txBody>
      </p:sp>
      <p:sp>
        <p:nvSpPr>
          <p:cNvPr id="552" name="Google Shape;55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17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Download </a:t>
            </a:r>
            <a:r>
              <a:rPr lang="en-GB" sz="2800"/>
              <a:t>our</a:t>
            </a:r>
            <a:r>
              <a:rPr lang="en-GB" sz="2800">
                <a:solidFill>
                  <a:srgbClr val="000000"/>
                </a:solidFill>
              </a:rPr>
              <a:t> </a:t>
            </a:r>
            <a:r>
              <a:rPr lang="en-GB" sz="2800"/>
              <a:t>d</a:t>
            </a:r>
            <a:r>
              <a:rPr lang="en-GB" sz="2800">
                <a:solidFill>
                  <a:srgbClr val="000000"/>
                </a:solidFill>
              </a:rPr>
              <a:t>ataset, and </a:t>
            </a:r>
            <a:r>
              <a:rPr lang="en-GB" sz="2800"/>
              <a:t>train</a:t>
            </a:r>
            <a:r>
              <a:rPr lang="en-GB" sz="2800">
                <a:solidFill>
                  <a:srgbClr val="000000"/>
                </a:solidFill>
              </a:rPr>
              <a:t> </a:t>
            </a:r>
            <a:r>
              <a:rPr lang="en-GB" sz="2800"/>
              <a:t>n</a:t>
            </a:r>
            <a:r>
              <a:rPr lang="en-GB" sz="2800">
                <a:solidFill>
                  <a:srgbClr val="000000"/>
                </a:solidFill>
              </a:rPr>
              <a:t>ew </a:t>
            </a:r>
            <a:r>
              <a:rPr lang="en-GB" sz="2800"/>
              <a:t>m</a:t>
            </a:r>
            <a:r>
              <a:rPr lang="en-GB" sz="2800">
                <a:solidFill>
                  <a:srgbClr val="000000"/>
                </a:solidFill>
              </a:rPr>
              <a:t>odels!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58" name="Google Shape;558;p59"/>
          <p:cNvSpPr txBox="1"/>
          <p:nvPr/>
        </p:nvSpPr>
        <p:spPr>
          <a:xfrm>
            <a:off x="538625" y="1433425"/>
            <a:ext cx="707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u="sng">
                <a:solidFill>
                  <a:schemeClr val="hlink"/>
                </a:solidFill>
                <a:hlinkClick r:id="rId3"/>
              </a:rPr>
              <a:t>https://github.com/checkstep/senti-stance</a:t>
            </a:r>
            <a:endParaRPr sz="27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</a:endParaRPr>
          </a:p>
        </p:txBody>
      </p:sp>
      <p:sp>
        <p:nvSpPr>
          <p:cNvPr id="559" name="Google Shape;559;p59"/>
          <p:cNvSpPr txBox="1"/>
          <p:nvPr/>
        </p:nvSpPr>
        <p:spPr>
          <a:xfrm>
            <a:off x="669400" y="2421825"/>
            <a:ext cx="707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595959"/>
                </a:solidFill>
              </a:rPr>
              <a:t>If you have more questions, please contact </a:t>
            </a:r>
            <a:r>
              <a:rPr lang="en-GB" sz="2700" u="sng">
                <a:solidFill>
                  <a:schemeClr val="hlink"/>
                </a:solidFill>
                <a:hlinkClick r:id="rId4"/>
              </a:rPr>
              <a:t>momchil@checkstep.com</a:t>
            </a:r>
            <a:endParaRPr sz="27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Listening!</a:t>
            </a:r>
            <a:endParaRPr/>
          </a:p>
        </p:txBody>
      </p:sp>
      <p:sp>
        <p:nvSpPr>
          <p:cNvPr id="565" name="Google Shape;565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Please check out our paper for more details:</a:t>
            </a:r>
            <a:br>
              <a:rPr lang="en-GB" sz="2400"/>
            </a:br>
            <a:r>
              <a:rPr lang="en-GB" sz="2400" u="sng">
                <a:solidFill>
                  <a:schemeClr val="hlink"/>
                </a:solidFill>
                <a:hlinkClick r:id="rId3"/>
              </a:rPr>
              <a:t>“Few-Shot Cross-Lingual Stance Detection with Sentiment-Based Pre-Training”</a:t>
            </a:r>
            <a:endParaRPr sz="2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/>
              <a:t>Flash Slide</a:t>
            </a:r>
            <a:endParaRPr/>
          </a:p>
        </p:txBody>
      </p:sp>
      <p:sp>
        <p:nvSpPr>
          <p:cNvPr id="571" name="Google Shape;571;p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minute long presentation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Comprehensive Study of Cross-Lingual Stance Detection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Prior work: mostly narrow studies on small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Combining multiple stance datasets was only recently explored for English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Improving Model Performance on Low-Resource Languages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Few-shot training with patterns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Learning from heterogeneous label definitions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Transfer from resource-rich languages, i.e., English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62"/>
          <p:cNvPicPr preferRelativeResize="0"/>
          <p:nvPr/>
        </p:nvPicPr>
        <p:blipFill rotWithShape="1">
          <a:blip r:embed="rId3">
            <a:alphaModFix/>
          </a:blip>
          <a:srcRect b="3851" l="3866" r="3866" t="4016"/>
          <a:stretch/>
        </p:blipFill>
        <p:spPr>
          <a:xfrm>
            <a:off x="387900" y="2184600"/>
            <a:ext cx="3300737" cy="252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8" name="Google Shape;578;p62"/>
          <p:cNvSpPr/>
          <p:nvPr/>
        </p:nvSpPr>
        <p:spPr>
          <a:xfrm>
            <a:off x="457200" y="3360425"/>
            <a:ext cx="335400" cy="1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Verdana"/>
                <a:ea typeface="Verdana"/>
                <a:cs typeface="Verdana"/>
                <a:sym typeface="Verdana"/>
              </a:rPr>
              <a:t>Few-Shot Cross-Lingual Stance Detection with Sentiment-Based Pre-Training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0" name="Google Shape;580;p62"/>
          <p:cNvPicPr preferRelativeResize="0"/>
          <p:nvPr/>
        </p:nvPicPr>
        <p:blipFill rotWithShape="1">
          <a:blip r:embed="rId4">
            <a:alphaModFix/>
          </a:blip>
          <a:srcRect b="4288" l="0" r="0" t="18988"/>
          <a:stretch/>
        </p:blipFill>
        <p:spPr>
          <a:xfrm>
            <a:off x="56075" y="25800"/>
            <a:ext cx="11034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6200" y="25800"/>
            <a:ext cx="10116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0999" y="25800"/>
            <a:ext cx="1053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2"/>
          <p:cNvSpPr txBox="1"/>
          <p:nvPr/>
        </p:nvSpPr>
        <p:spPr>
          <a:xfrm>
            <a:off x="0" y="9906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>
                <a:latin typeface="Verdana"/>
                <a:ea typeface="Verdana"/>
                <a:cs typeface="Verdana"/>
                <a:sym typeface="Verdana"/>
              </a:rPr>
              <a:t>Momchil Hardalov</a:t>
            </a:r>
            <a:r>
              <a:rPr i="1" lang="en-GB" sz="1200">
                <a:latin typeface="Verdana"/>
                <a:ea typeface="Verdana"/>
                <a:cs typeface="Verdana"/>
                <a:sym typeface="Verdana"/>
              </a:rPr>
              <a:t>, Arnav Arora, Preslav Nakov, Isabelle Augenstein</a:t>
            </a:r>
            <a:endParaRPr i="1"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4" name="Google Shape;584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8600" y="2844250"/>
            <a:ext cx="4847658" cy="215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5" name="Google Shape;585;p62"/>
          <p:cNvGrpSpPr/>
          <p:nvPr/>
        </p:nvGrpSpPr>
        <p:grpSpPr>
          <a:xfrm>
            <a:off x="100332" y="1424935"/>
            <a:ext cx="3732383" cy="1647779"/>
            <a:chOff x="106525" y="1446443"/>
            <a:chExt cx="8554625" cy="3610382"/>
          </a:xfrm>
        </p:grpSpPr>
        <p:pic>
          <p:nvPicPr>
            <p:cNvPr id="586" name="Google Shape;586;p6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95176" y="1568350"/>
              <a:ext cx="5553647" cy="13656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587" name="Google Shape;587;p62"/>
            <p:cNvGrpSpPr/>
            <p:nvPr/>
          </p:nvGrpSpPr>
          <p:grpSpPr>
            <a:xfrm>
              <a:off x="106525" y="2933975"/>
              <a:ext cx="4218675" cy="727925"/>
              <a:chOff x="0" y="1512375"/>
              <a:chExt cx="4218675" cy="727925"/>
            </a:xfrm>
          </p:grpSpPr>
          <p:pic>
            <p:nvPicPr>
              <p:cNvPr id="588" name="Google Shape;588;p62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0" y="1826025"/>
                <a:ext cx="4218675" cy="414275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589" name="Google Shape;589;p62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0" y="1512375"/>
                <a:ext cx="2156825" cy="31365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pic>
          <p:nvPicPr>
            <p:cNvPr id="590" name="Google Shape;590;p6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297300" y="2653250"/>
              <a:ext cx="4363850" cy="8093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591" name="Google Shape;591;p6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470675" y="3209900"/>
              <a:ext cx="3307775" cy="184692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592" name="Google Shape;592;p6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441746" y="3383966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6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164875" y="1446443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62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030513" y="4297419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62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7428944" y="2143409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96" name="Google Shape;596;p62"/>
          <p:cNvCxnSpPr/>
          <p:nvPr/>
        </p:nvCxnSpPr>
        <p:spPr>
          <a:xfrm>
            <a:off x="18300" y="1260000"/>
            <a:ext cx="9125700" cy="54900"/>
          </a:xfrm>
          <a:prstGeom prst="straightConnector1">
            <a:avLst/>
          </a:prstGeom>
          <a:noFill/>
          <a:ln cap="flat" cmpd="sng" w="9525">
            <a:solidFill>
              <a:srgbClr val="4B658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7" name="Google Shape;597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015800" y="1320600"/>
            <a:ext cx="2770561" cy="18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3"/>
          <p:cNvSpPr txBox="1"/>
          <p:nvPr/>
        </p:nvSpPr>
        <p:spPr>
          <a:xfrm>
            <a:off x="5930700" y="1018800"/>
            <a:ext cx="244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Augment</a:t>
            </a:r>
            <a:br>
              <a:rPr b="1" i="1" lang="en-GB">
                <a:solidFill>
                  <a:schemeClr val="dk2"/>
                </a:solidFill>
              </a:rPr>
            </a:br>
            <a:r>
              <a:rPr b="1" i="1" lang="en-GB" sz="1200">
                <a:solidFill>
                  <a:schemeClr val="dk2"/>
                </a:solidFill>
              </a:rPr>
              <a:t>(a) Expand Target</a:t>
            </a:r>
            <a:endParaRPr b="1" i="1" sz="1200"/>
          </a:p>
        </p:txBody>
      </p:sp>
      <p:sp>
        <p:nvSpPr>
          <p:cNvPr id="603" name="Google Shape;603;p63"/>
          <p:cNvSpPr txBox="1"/>
          <p:nvPr/>
        </p:nvSpPr>
        <p:spPr>
          <a:xfrm>
            <a:off x="3226875" y="1017713"/>
            <a:ext cx="244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Match &amp; Annotate</a:t>
            </a:r>
            <a:endParaRPr b="1" i="1"/>
          </a:p>
        </p:txBody>
      </p:sp>
      <p:sp>
        <p:nvSpPr>
          <p:cNvPr id="604" name="Google Shape;604;p63"/>
          <p:cNvSpPr/>
          <p:nvPr/>
        </p:nvSpPr>
        <p:spPr>
          <a:xfrm>
            <a:off x="5810925" y="1414075"/>
            <a:ext cx="2564400" cy="325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05" name="Google Shape;605;p63"/>
          <p:cNvSpPr txBox="1"/>
          <p:nvPr/>
        </p:nvSpPr>
        <p:spPr>
          <a:xfrm>
            <a:off x="5958850" y="3872188"/>
            <a:ext cx="274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900">
                <a:solidFill>
                  <a:schemeClr val="dk2"/>
                </a:solidFill>
              </a:rPr>
              <a:t>Shakira (The Sun Comes Out World Tour)</a:t>
            </a:r>
            <a:endParaRPr b="1" i="1" sz="900"/>
          </a:p>
        </p:txBody>
      </p:sp>
      <p:sp>
        <p:nvSpPr>
          <p:cNvPr id="606" name="Google Shape;606;p63"/>
          <p:cNvSpPr/>
          <p:nvPr/>
        </p:nvSpPr>
        <p:spPr>
          <a:xfrm>
            <a:off x="518150" y="1429225"/>
            <a:ext cx="2564400" cy="323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07" name="Google Shape;607;p63"/>
          <p:cNvSpPr/>
          <p:nvPr/>
        </p:nvSpPr>
        <p:spPr>
          <a:xfrm>
            <a:off x="3168675" y="1429225"/>
            <a:ext cx="2564400" cy="325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608" name="Google Shape;60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200" y="3947450"/>
            <a:ext cx="179999" cy="1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75" y="1895700"/>
            <a:ext cx="1259999" cy="12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63"/>
          <p:cNvSpPr txBox="1"/>
          <p:nvPr/>
        </p:nvSpPr>
        <p:spPr>
          <a:xfrm>
            <a:off x="3202100" y="1917875"/>
            <a:ext cx="233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Barack Obama</a:t>
            </a:r>
            <a:endParaRPr b="1" i="1" sz="1000"/>
          </a:p>
        </p:txBody>
      </p:sp>
      <p:sp>
        <p:nvSpPr>
          <p:cNvPr id="611" name="Google Shape;611;p63"/>
          <p:cNvSpPr txBox="1"/>
          <p:nvPr/>
        </p:nvSpPr>
        <p:spPr>
          <a:xfrm>
            <a:off x="3215650" y="2364150"/>
            <a:ext cx="274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900">
                <a:solidFill>
                  <a:schemeClr val="dk2"/>
                </a:solidFill>
              </a:rPr>
              <a:t>Shakira (The Sun Comes Out World Tour)</a:t>
            </a:r>
            <a:endParaRPr b="1" i="1" sz="900"/>
          </a:p>
        </p:txBody>
      </p:sp>
      <p:sp>
        <p:nvSpPr>
          <p:cNvPr id="612" name="Google Shape;612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Sentiment-Based Stance Examples </a:t>
            </a:r>
            <a:endParaRPr/>
          </a:p>
        </p:txBody>
      </p:sp>
      <p:sp>
        <p:nvSpPr>
          <p:cNvPr id="613" name="Google Shape;613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4" name="Google Shape;614;p63"/>
          <p:cNvPicPr preferRelativeResize="0"/>
          <p:nvPr/>
        </p:nvPicPr>
        <p:blipFill rotWithShape="1">
          <a:blip r:embed="rId5">
            <a:alphaModFix/>
          </a:blip>
          <a:srcRect b="1195" l="0" r="0" t="0"/>
          <a:stretch/>
        </p:blipFill>
        <p:spPr>
          <a:xfrm>
            <a:off x="1059700" y="2667619"/>
            <a:ext cx="8694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0442" y="2080569"/>
            <a:ext cx="869399" cy="12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4473" y="3216269"/>
            <a:ext cx="869400" cy="12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03229" y="2202138"/>
            <a:ext cx="1650462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3"/>
          <p:cNvPicPr preferRelativeResize="0"/>
          <p:nvPr/>
        </p:nvPicPr>
        <p:blipFill rotWithShape="1">
          <a:blip r:embed="rId9">
            <a:alphaModFix/>
          </a:blip>
          <a:srcRect b="0" l="0" r="635" t="-20"/>
          <a:stretch/>
        </p:blipFill>
        <p:spPr>
          <a:xfrm>
            <a:off x="3208425" y="2596179"/>
            <a:ext cx="2160000" cy="1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87950" y="2977637"/>
            <a:ext cx="2525838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53688" y="2578213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53688" y="2184138"/>
            <a:ext cx="180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63"/>
          <p:cNvSpPr txBox="1"/>
          <p:nvPr/>
        </p:nvSpPr>
        <p:spPr>
          <a:xfrm>
            <a:off x="4756200" y="2758200"/>
            <a:ext cx="110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Phoenix Suns</a:t>
            </a:r>
            <a:endParaRPr b="1" i="1" sz="1000"/>
          </a:p>
        </p:txBody>
      </p:sp>
      <p:pic>
        <p:nvPicPr>
          <p:cNvPr id="623" name="Google Shape;623;p63"/>
          <p:cNvPicPr preferRelativeResize="0"/>
          <p:nvPr/>
        </p:nvPicPr>
        <p:blipFill rotWithShape="1">
          <a:blip r:embed="rId13">
            <a:alphaModFix/>
          </a:blip>
          <a:srcRect b="13904" l="19694" r="22448" t="12174"/>
          <a:stretch/>
        </p:blipFill>
        <p:spPr>
          <a:xfrm>
            <a:off x="3501376" y="3640935"/>
            <a:ext cx="1899002" cy="9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44000" y="2806800"/>
            <a:ext cx="180000" cy="1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63"/>
          <p:cNvCxnSpPr>
            <a:stCxn id="604" idx="1"/>
          </p:cNvCxnSpPr>
          <p:nvPr/>
        </p:nvCxnSpPr>
        <p:spPr>
          <a:xfrm>
            <a:off x="5810925" y="3039475"/>
            <a:ext cx="256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6" name="Google Shape;626;p63"/>
          <p:cNvSpPr/>
          <p:nvPr/>
        </p:nvSpPr>
        <p:spPr>
          <a:xfrm>
            <a:off x="5570200" y="1938625"/>
            <a:ext cx="4680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19050">
            <a:solidFill>
              <a:srgbClr val="4B6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3"/>
          <p:cNvSpPr/>
          <p:nvPr/>
        </p:nvSpPr>
        <p:spPr>
          <a:xfrm>
            <a:off x="5570200" y="3573275"/>
            <a:ext cx="4680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19050">
            <a:solidFill>
              <a:srgbClr val="4B6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8" name="Google Shape;628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5442" y="2747150"/>
            <a:ext cx="1650462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5900" y="272915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19200" y="4171325"/>
            <a:ext cx="2525838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6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74700" y="2058157"/>
            <a:ext cx="2160000" cy="57888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3"/>
          <p:cNvSpPr txBox="1"/>
          <p:nvPr/>
        </p:nvSpPr>
        <p:spPr>
          <a:xfrm rot="-1500165">
            <a:off x="3552150" y="3718595"/>
            <a:ext cx="1835510" cy="554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27BA0"/>
                </a:solidFill>
                <a:highlight>
                  <a:srgbClr val="FFFFFF"/>
                </a:highlight>
              </a:rPr>
              <a:t>Pre-trained</a:t>
            </a:r>
            <a:br>
              <a:rPr b="1" lang="en-GB" sz="1200">
                <a:solidFill>
                  <a:srgbClr val="C27BA0"/>
                </a:solidFill>
                <a:highlight>
                  <a:srgbClr val="FFFFFF"/>
                </a:highlight>
              </a:rPr>
            </a:br>
            <a:r>
              <a:rPr b="1" lang="en-GB" sz="1200">
                <a:solidFill>
                  <a:srgbClr val="C27BA0"/>
                </a:solidFill>
                <a:highlight>
                  <a:srgbClr val="FFFFFF"/>
                </a:highlight>
              </a:rPr>
              <a:t>Sentiment Classifier</a:t>
            </a:r>
            <a:endParaRPr b="1" sz="1200">
              <a:solidFill>
                <a:srgbClr val="C27BA0"/>
              </a:solidFill>
              <a:highlight>
                <a:srgbClr val="FFFFFF"/>
              </a:highlight>
            </a:endParaRPr>
          </a:p>
        </p:txBody>
      </p:sp>
      <p:sp>
        <p:nvSpPr>
          <p:cNvPr id="633" name="Google Shape;633;p63"/>
          <p:cNvSpPr txBox="1"/>
          <p:nvPr/>
        </p:nvSpPr>
        <p:spPr>
          <a:xfrm>
            <a:off x="576350" y="1017713"/>
            <a:ext cx="244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>
                <a:solidFill>
                  <a:schemeClr val="dk2"/>
                </a:solidFill>
              </a:rPr>
              <a:t>Step I: </a:t>
            </a: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Sample Candidate Articles</a:t>
            </a:r>
            <a:endParaRPr b="1" i="1"/>
          </a:p>
        </p:txBody>
      </p:sp>
      <p:sp>
        <p:nvSpPr>
          <p:cNvPr id="634" name="Google Shape;634;p63"/>
          <p:cNvSpPr txBox="1"/>
          <p:nvPr/>
        </p:nvSpPr>
        <p:spPr>
          <a:xfrm>
            <a:off x="5930700" y="3094300"/>
            <a:ext cx="24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200">
                <a:solidFill>
                  <a:schemeClr val="dk2"/>
                </a:solidFill>
              </a:rPr>
              <a:t>(b) Mix (Unrelated)</a:t>
            </a:r>
            <a:endParaRPr b="1" i="1" sz="1200"/>
          </a:p>
        </p:txBody>
      </p:sp>
      <p:pic>
        <p:nvPicPr>
          <p:cNvPr id="635" name="Google Shape;635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5004" y="3711225"/>
            <a:ext cx="1650462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3"/>
          <p:cNvSpPr txBox="1"/>
          <p:nvPr/>
        </p:nvSpPr>
        <p:spPr>
          <a:xfrm>
            <a:off x="6935500" y="3442213"/>
            <a:ext cx="110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1000">
                <a:solidFill>
                  <a:schemeClr val="dk2"/>
                </a:solidFill>
              </a:rPr>
              <a:t>Phoenix Suns</a:t>
            </a:r>
            <a:endParaRPr b="1" i="1" sz="1000"/>
          </a:p>
        </p:txBody>
      </p:sp>
      <p:pic>
        <p:nvPicPr>
          <p:cNvPr id="637" name="Google Shape;63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700" y="3501700"/>
            <a:ext cx="179999" cy="17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8" name="Google Shape;638;p63"/>
          <p:cNvCxnSpPr>
            <a:stCxn id="623" idx="3"/>
            <a:endCxn id="624" idx="2"/>
          </p:cNvCxnSpPr>
          <p:nvPr/>
        </p:nvCxnSpPr>
        <p:spPr>
          <a:xfrm rot="10800000">
            <a:off x="4734078" y="2986936"/>
            <a:ext cx="666300" cy="1104000"/>
          </a:xfrm>
          <a:prstGeom prst="curvedConnector4">
            <a:avLst>
              <a:gd fmla="val -35738" name="adj1"/>
              <a:gd fmla="val 70387" name="adj2"/>
            </a:avLst>
          </a:prstGeom>
          <a:noFill/>
          <a:ln cap="flat" cmpd="sng" w="19050">
            <a:solidFill>
              <a:srgbClr val="E06666"/>
            </a:solidFill>
            <a:prstDash val="dashDot"/>
            <a:round/>
            <a:headEnd len="med" w="med" type="none"/>
            <a:tailEnd len="med" w="med" type="stealth"/>
          </a:ln>
        </p:spPr>
      </p:cxnSp>
      <p:cxnSp>
        <p:nvCxnSpPr>
          <p:cNvPr id="639" name="Google Shape;639;p63"/>
          <p:cNvCxnSpPr>
            <a:endCxn id="620" idx="3"/>
          </p:cNvCxnSpPr>
          <p:nvPr/>
        </p:nvCxnSpPr>
        <p:spPr>
          <a:xfrm rot="-5400000">
            <a:off x="4862888" y="3139212"/>
            <a:ext cx="1141800" cy="199800"/>
          </a:xfrm>
          <a:prstGeom prst="curvedConnector4">
            <a:avLst>
              <a:gd fmla="val 46059" name="adj1"/>
              <a:gd fmla="val 219182" name="adj2"/>
            </a:avLst>
          </a:prstGeom>
          <a:noFill/>
          <a:ln cap="flat" cmpd="sng" w="19050">
            <a:solidFill>
              <a:srgbClr val="6AA84F"/>
            </a:solidFill>
            <a:prstDash val="dashDot"/>
            <a:round/>
            <a:headEnd len="med" w="med" type="none"/>
            <a:tailEnd len="med" w="med" type="stealth"/>
          </a:ln>
        </p:spPr>
      </p:cxnSp>
      <p:cxnSp>
        <p:nvCxnSpPr>
          <p:cNvPr id="640" name="Google Shape;640;p63"/>
          <p:cNvCxnSpPr>
            <a:endCxn id="621" idx="3"/>
          </p:cNvCxnSpPr>
          <p:nvPr/>
        </p:nvCxnSpPr>
        <p:spPr>
          <a:xfrm rot="-5400000">
            <a:off x="4456388" y="3220338"/>
            <a:ext cx="2023500" cy="131100"/>
          </a:xfrm>
          <a:prstGeom prst="curvedConnector4">
            <a:avLst>
              <a:gd fmla="val 8282" name="adj1"/>
              <a:gd fmla="val 281636" name="adj2"/>
            </a:avLst>
          </a:prstGeom>
          <a:noFill/>
          <a:ln cap="flat" cmpd="sng" w="19050">
            <a:solidFill>
              <a:srgbClr val="6D9EEB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641" name="Google Shape;641;p63"/>
          <p:cNvSpPr/>
          <p:nvPr/>
        </p:nvSpPr>
        <p:spPr>
          <a:xfrm rot="5262563">
            <a:off x="7003060" y="2974556"/>
            <a:ext cx="180144" cy="2158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9525">
            <a:solidFill>
              <a:srgbClr val="4B6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63"/>
          <p:cNvSpPr txBox="1"/>
          <p:nvPr/>
        </p:nvSpPr>
        <p:spPr>
          <a:xfrm rot="744">
            <a:off x="3680450" y="1181700"/>
            <a:ext cx="416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E06666"/>
                </a:solidFill>
                <a:highlight>
                  <a:srgbClr val="FFFFFF"/>
                </a:highlight>
              </a:rPr>
              <a:t>Sentiment-Based Stance Datasets</a:t>
            </a:r>
            <a:endParaRPr b="1" sz="1800">
              <a:solidFill>
                <a:srgbClr val="E06666"/>
              </a:solidFill>
              <a:highlight>
                <a:srgbClr val="FFFFFF"/>
              </a:highlight>
            </a:endParaRPr>
          </a:p>
        </p:txBody>
      </p:sp>
      <p:sp>
        <p:nvSpPr>
          <p:cNvPr id="643" name="Google Shape;643;p63"/>
          <p:cNvSpPr txBox="1"/>
          <p:nvPr/>
        </p:nvSpPr>
        <p:spPr>
          <a:xfrm>
            <a:off x="3226875" y="1017713"/>
            <a:ext cx="244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>
                <a:solidFill>
                  <a:schemeClr val="dk2"/>
                </a:solidFill>
              </a:rPr>
              <a:t>Step II: </a:t>
            </a: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Match &amp; Annotate</a:t>
            </a:r>
            <a:endParaRPr b="1" i="1"/>
          </a:p>
        </p:txBody>
      </p:sp>
      <p:sp>
        <p:nvSpPr>
          <p:cNvPr id="644" name="Google Shape;644;p63"/>
          <p:cNvSpPr txBox="1"/>
          <p:nvPr/>
        </p:nvSpPr>
        <p:spPr>
          <a:xfrm>
            <a:off x="5930700" y="1018800"/>
            <a:ext cx="244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>
                <a:solidFill>
                  <a:schemeClr val="dk2"/>
                </a:solidFill>
              </a:rPr>
              <a:t>Step III: </a:t>
            </a:r>
            <a:br>
              <a:rPr b="1" i="1" lang="en-GB">
                <a:solidFill>
                  <a:schemeClr val="dk2"/>
                </a:solidFill>
              </a:rPr>
            </a:br>
            <a:br>
              <a:rPr b="1" i="1" lang="en-GB">
                <a:solidFill>
                  <a:schemeClr val="dk2"/>
                </a:solidFill>
              </a:rPr>
            </a:br>
            <a:r>
              <a:rPr b="1" i="1" lang="en-GB">
                <a:solidFill>
                  <a:schemeClr val="dk2"/>
                </a:solidFill>
              </a:rPr>
              <a:t>Augment</a:t>
            </a:r>
            <a:br>
              <a:rPr b="1" i="1" lang="en-GB">
                <a:solidFill>
                  <a:schemeClr val="dk2"/>
                </a:solidFill>
              </a:rPr>
            </a:br>
            <a:r>
              <a:rPr b="1" i="1" lang="en-GB" sz="1200">
                <a:solidFill>
                  <a:schemeClr val="dk2"/>
                </a:solidFill>
              </a:rPr>
              <a:t>(a) Expand Target</a:t>
            </a:r>
            <a:endParaRPr b="1" i="1"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2" name="Google Shape;652;p64"/>
          <p:cNvPicPr preferRelativeResize="0"/>
          <p:nvPr/>
        </p:nvPicPr>
        <p:blipFill rotWithShape="1">
          <a:blip r:embed="rId3">
            <a:alphaModFix/>
          </a:blip>
          <a:srcRect b="0" l="1526" r="0" t="7407"/>
          <a:stretch/>
        </p:blipFill>
        <p:spPr>
          <a:xfrm>
            <a:off x="4244350" y="1397825"/>
            <a:ext cx="2836075" cy="18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8" name="Google Shape;658;p6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Momchil Hardalov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1,2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Arnav Arora,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1,3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Preslav Nakov,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1,4</a:t>
            </a:r>
            <a:r>
              <a:rPr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Isabelle Augenstein</a:t>
            </a:r>
            <a:r>
              <a:rPr baseline="30000" lang="en-GB" sz="2718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1,3</a:t>
            </a:r>
            <a:endParaRPr sz="2718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900"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GB" sz="2500">
                <a:latin typeface="Verdana"/>
                <a:ea typeface="Verdana"/>
                <a:cs typeface="Verdana"/>
                <a:sym typeface="Verdana"/>
              </a:rPr>
              <a:t>Checkstep Research</a:t>
            </a:r>
            <a:br>
              <a:rPr lang="en-GB" sz="2500">
                <a:latin typeface="Verdana"/>
                <a:ea typeface="Verdana"/>
                <a:cs typeface="Verdana"/>
                <a:sym typeface="Verdana"/>
              </a:rPr>
            </a:b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Sofia University "St. Kliment Ohridski"</a:t>
            </a:r>
            <a:endParaRPr sz="25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University of Copenhagen </a:t>
            </a:r>
            <a:endParaRPr sz="2500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GB" sz="25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Qatar Computing Research Institute, HBKU</a:t>
            </a:r>
            <a:endParaRPr sz="2500"/>
          </a:p>
        </p:txBody>
      </p:sp>
      <p:pic>
        <p:nvPicPr>
          <p:cNvPr id="659" name="Google Shape;659;p65"/>
          <p:cNvPicPr preferRelativeResize="0"/>
          <p:nvPr/>
        </p:nvPicPr>
        <p:blipFill rotWithShape="1">
          <a:blip r:embed="rId3">
            <a:alphaModFix/>
          </a:blip>
          <a:srcRect b="4288" l="0" r="0" t="18988"/>
          <a:stretch/>
        </p:blipFill>
        <p:spPr>
          <a:xfrm>
            <a:off x="56075" y="25800"/>
            <a:ext cx="2206537" cy="7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787" y="25800"/>
            <a:ext cx="2022426" cy="7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5124" y="25800"/>
            <a:ext cx="2106946" cy="7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65"/>
          <p:cNvSpPr txBox="1"/>
          <p:nvPr>
            <p:ph idx="1" type="subTitle"/>
          </p:nvPr>
        </p:nvSpPr>
        <p:spPr>
          <a:xfrm>
            <a:off x="495275" y="4047675"/>
            <a:ext cx="85206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i="1" lang="en-GB" sz="870">
                <a:latin typeface="Verdana"/>
                <a:ea typeface="Verdana"/>
                <a:cs typeface="Verdana"/>
                <a:sym typeface="Verdana"/>
              </a:rPr>
              <a:t>The Thirty-Sixth AAAI Conference on Artificial Intelligence (AAAI 2022)</a:t>
            </a:r>
            <a:endParaRPr i="1" sz="87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63" name="Google Shape;663;p65"/>
          <p:cNvGrpSpPr/>
          <p:nvPr/>
        </p:nvGrpSpPr>
        <p:grpSpPr>
          <a:xfrm>
            <a:off x="3186780" y="4406182"/>
            <a:ext cx="2770440" cy="540000"/>
            <a:chOff x="601275" y="3240700"/>
            <a:chExt cx="5539772" cy="1080000"/>
          </a:xfrm>
        </p:grpSpPr>
        <p:pic>
          <p:nvPicPr>
            <p:cNvPr id="664" name="Google Shape;664;p65"/>
            <p:cNvPicPr preferRelativeResize="0"/>
            <p:nvPr/>
          </p:nvPicPr>
          <p:blipFill rotWithShape="1">
            <a:blip r:embed="rId6">
              <a:alphaModFix/>
            </a:blip>
            <a:srcRect b="0" l="27145" r="0" t="0"/>
            <a:stretch/>
          </p:blipFill>
          <p:spPr>
            <a:xfrm>
              <a:off x="1805948" y="3240700"/>
              <a:ext cx="4335099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65"/>
            <p:cNvPicPr preferRelativeResize="0"/>
            <p:nvPr/>
          </p:nvPicPr>
          <p:blipFill rotWithShape="1">
            <a:blip r:embed="rId7">
              <a:alphaModFix/>
            </a:blip>
            <a:srcRect b="0" l="0" r="79498" t="0"/>
            <a:stretch/>
          </p:blipFill>
          <p:spPr>
            <a:xfrm>
              <a:off x="601275" y="3240700"/>
              <a:ext cx="1219924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66"/>
          <p:cNvPicPr preferRelativeResize="0"/>
          <p:nvPr/>
        </p:nvPicPr>
        <p:blipFill rotWithShape="1">
          <a:blip r:embed="rId3">
            <a:alphaModFix/>
          </a:blip>
          <a:srcRect b="4122" l="7878" r="2795" t="7413"/>
          <a:stretch/>
        </p:blipFill>
        <p:spPr>
          <a:xfrm>
            <a:off x="3077225" y="2055925"/>
            <a:ext cx="1440000" cy="9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Approach</a:t>
            </a:r>
            <a:endParaRPr/>
          </a:p>
        </p:txBody>
      </p:sp>
      <p:sp>
        <p:nvSpPr>
          <p:cNvPr id="672" name="Google Shape;672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</a:t>
            </a:r>
            <a:endParaRPr/>
          </a:p>
        </p:txBody>
      </p:sp>
      <p:pic>
        <p:nvPicPr>
          <p:cNvPr id="673" name="Google Shape;67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050" y="1967475"/>
            <a:ext cx="6227749" cy="27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6"/>
          <p:cNvSpPr/>
          <p:nvPr/>
        </p:nvSpPr>
        <p:spPr>
          <a:xfrm>
            <a:off x="3059825" y="2012725"/>
            <a:ext cx="1474800" cy="108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675" name="Google Shape;675;p66"/>
          <p:cNvCxnSpPr>
            <a:stCxn id="674" idx="3"/>
          </p:cNvCxnSpPr>
          <p:nvPr/>
        </p:nvCxnSpPr>
        <p:spPr>
          <a:xfrm flipH="1" rot="10800000">
            <a:off x="4534625" y="2316925"/>
            <a:ext cx="2254500" cy="235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med" w="med" type="none"/>
            <a:tailEnd len="med" w="med" type="stealth"/>
          </a:ln>
        </p:spPr>
      </p:cxnSp>
      <p:sp>
        <p:nvSpPr>
          <p:cNvPr id="676" name="Google Shape;676;p66"/>
          <p:cNvSpPr txBox="1"/>
          <p:nvPr/>
        </p:nvSpPr>
        <p:spPr>
          <a:xfrm>
            <a:off x="2573225" y="1668038"/>
            <a:ext cx="2448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en-GB" sz="700">
                <a:solidFill>
                  <a:schemeClr val="dk2"/>
                </a:solidFill>
              </a:rPr>
              <a:t>Positive/Negative</a:t>
            </a:r>
            <a:br>
              <a:rPr b="1" i="1" lang="en-GB" sz="700">
                <a:solidFill>
                  <a:schemeClr val="dk2"/>
                </a:solidFill>
              </a:rPr>
            </a:br>
            <a:r>
              <a:rPr b="1" i="1" lang="en-GB" sz="700">
                <a:solidFill>
                  <a:schemeClr val="dk2"/>
                </a:solidFill>
              </a:rPr>
              <a:t>Synonyms Sampling</a:t>
            </a:r>
            <a:endParaRPr b="1" i="1" sz="7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Few-Shot Training</a:t>
            </a:r>
            <a:endParaRPr b="1"/>
          </a:p>
        </p:txBody>
      </p:sp>
      <p:sp>
        <p:nvSpPr>
          <p:cNvPr id="682" name="Google Shape;682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14</a:t>
            </a:r>
            <a:endParaRPr/>
          </a:p>
        </p:txBody>
      </p:sp>
      <p:sp>
        <p:nvSpPr>
          <p:cNvPr id="683" name="Google Shape;683;p67"/>
          <p:cNvSpPr txBox="1"/>
          <p:nvPr/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Training on N-shots of cross-lingual (in-domain) data</a:t>
            </a:r>
            <a:endParaRPr i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i="1" lang="en-GB">
                <a:solidFill>
                  <a:schemeClr val="dk2"/>
                </a:solidFill>
              </a:rPr>
              <a:t>All models </a:t>
            </a:r>
            <a:r>
              <a:rPr b="1" i="1" lang="en-GB">
                <a:solidFill>
                  <a:schemeClr val="dk2"/>
                </a:solidFill>
              </a:rPr>
              <a:t>outperform</a:t>
            </a:r>
            <a:r>
              <a:rPr i="1" lang="en-GB">
                <a:solidFill>
                  <a:schemeClr val="dk2"/>
                </a:solidFill>
              </a:rPr>
              <a:t> the</a:t>
            </a:r>
            <a:r>
              <a:rPr b="1" i="1" lang="en-GB">
                <a:solidFill>
                  <a:schemeClr val="dk2"/>
                </a:solidFill>
              </a:rPr>
              <a:t> random/zero-shot baseline</a:t>
            </a:r>
            <a:endParaRPr i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>
              <a:solidFill>
                <a:srgbClr val="595959"/>
              </a:solidFill>
            </a:endParaRPr>
          </a:p>
        </p:txBody>
      </p:sp>
      <p:pic>
        <p:nvPicPr>
          <p:cNvPr id="684" name="Google Shape;68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400" y="1152000"/>
            <a:ext cx="3635996" cy="33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Comprehensive Study of</a:t>
            </a:r>
            <a:r>
              <a:rPr b="1" lang="en-GB"/>
              <a:t> Cross-Lingual Stance Detection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Prior work: mostly n</a:t>
            </a:r>
            <a:r>
              <a:rPr lang="en-GB"/>
              <a:t>arrow studies on small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Combining multiple stance datasets was only recently explored for English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Improving Model Performance on Low-Resource Languages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Few-shot training with patterns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Learning from </a:t>
            </a:r>
            <a:r>
              <a:rPr lang="en-GB"/>
              <a:t>heterogeneous</a:t>
            </a:r>
            <a:r>
              <a:rPr lang="en-GB"/>
              <a:t> label definitions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Transfer from resource-rich languages, i.e., English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Obtaining</a:t>
            </a:r>
            <a:r>
              <a:rPr b="1" lang="en-GB"/>
              <a:t> More (Noisy) Training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Self-supervised labelling using sentiment analysis as a proxy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Multi-dataset learning in a cross-lingual few-shot setting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</a:t>
            </a:r>
            <a:r>
              <a:rPr b="1" lang="en-GB"/>
              <a:t>argest study</a:t>
            </a:r>
            <a:r>
              <a:rPr lang="en-GB"/>
              <a:t> of cross-lingual stance detection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Covering </a:t>
            </a:r>
            <a:r>
              <a:rPr b="1" lang="en-GB"/>
              <a:t>15 datasets</a:t>
            </a:r>
            <a:r>
              <a:rPr lang="en-GB"/>
              <a:t> in </a:t>
            </a:r>
            <a:r>
              <a:rPr b="1" lang="en-GB"/>
              <a:t>12 diverse languages</a:t>
            </a:r>
            <a:r>
              <a:rPr lang="en-GB"/>
              <a:t> from 6 language families</a:t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Largest study</a:t>
            </a:r>
            <a:r>
              <a:rPr lang="en-GB"/>
              <a:t> of cross-lingual stance detection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Covering </a:t>
            </a:r>
            <a:r>
              <a:rPr b="1" lang="en-GB"/>
              <a:t>15 datasets</a:t>
            </a:r>
            <a:r>
              <a:rPr lang="en-GB"/>
              <a:t> in </a:t>
            </a:r>
            <a:r>
              <a:rPr b="1" lang="en-GB"/>
              <a:t>12 diverse languages</a:t>
            </a:r>
            <a:r>
              <a:rPr lang="en-GB"/>
              <a:t> from 6 language families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Exploring</a:t>
            </a:r>
            <a:r>
              <a:rPr lang="en-GB"/>
              <a:t> </a:t>
            </a:r>
            <a:r>
              <a:rPr lang="en-GB"/>
              <a:t>pattern-exploiting training (PET) </a:t>
            </a:r>
            <a:r>
              <a:rPr lang="en-GB"/>
              <a:t>for cross-lingual learning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Both in a few-shot and in a full-resource setting</a:t>
            </a:r>
            <a:endParaRPr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Largest study</a:t>
            </a:r>
            <a:r>
              <a:rPr lang="en-GB"/>
              <a:t> of cross-lingual stance detection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Covering </a:t>
            </a:r>
            <a:r>
              <a:rPr b="1" lang="en-GB"/>
              <a:t>15 datasets</a:t>
            </a:r>
            <a:r>
              <a:rPr lang="en-GB"/>
              <a:t> in </a:t>
            </a:r>
            <a:r>
              <a:rPr b="1" lang="en-GB"/>
              <a:t>12 diverse languages</a:t>
            </a:r>
            <a:r>
              <a:rPr lang="en-GB"/>
              <a:t> from 6 language families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Exploring</a:t>
            </a:r>
            <a:r>
              <a:rPr lang="en-GB"/>
              <a:t> </a:t>
            </a:r>
            <a:r>
              <a:rPr lang="en-GB"/>
              <a:t>pattern-exploiting training (PET) </a:t>
            </a:r>
            <a:r>
              <a:rPr lang="en-GB"/>
              <a:t>for cross-lingual learning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Both in a few-shot and in a full-resource setting</a:t>
            </a:r>
            <a:endParaRPr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Novel </a:t>
            </a:r>
            <a:r>
              <a:rPr b="1" lang="en-GB"/>
              <a:t>label encoding</a:t>
            </a:r>
            <a:r>
              <a:rPr lang="en-GB"/>
              <a:t> mechanism </a:t>
            </a:r>
            <a:endParaRPr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Eliminates the need for verbalisation in PET (single-token labels)</a:t>
            </a:r>
            <a:endParaRPr/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3273B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